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4"/>
  </p:notesMasterIdLst>
  <p:sldIdLst>
    <p:sldId id="256" r:id="rId2"/>
    <p:sldId id="278" r:id="rId3"/>
    <p:sldId id="259" r:id="rId4"/>
    <p:sldId id="261" r:id="rId5"/>
    <p:sldId id="269" r:id="rId6"/>
    <p:sldId id="279" r:id="rId7"/>
    <p:sldId id="280" r:id="rId8"/>
    <p:sldId id="281" r:id="rId9"/>
    <p:sldId id="276" r:id="rId10"/>
    <p:sldId id="277" r:id="rId11"/>
    <p:sldId id="265" r:id="rId12"/>
    <p:sldId id="264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0C2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047" autoAdjust="0"/>
    <p:restoredTop sz="84762" autoAdjust="0"/>
  </p:normalViewPr>
  <p:slideViewPr>
    <p:cSldViewPr snapToGrid="0">
      <p:cViewPr varScale="1">
        <p:scale>
          <a:sx n="107" d="100"/>
          <a:sy n="107" d="100"/>
        </p:scale>
        <p:origin x="67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6D8816-2AA7-324C-AF39-45B438F32955}" type="datetimeFigureOut">
              <a:rPr lang="en-US" smtClean="0"/>
              <a:t>3/27/25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6E639D-DD09-4447-90E6-8422ED8897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4122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E639D-DD09-4447-90E6-8422ED88974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7811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6. Final output tables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E639D-DD09-4447-90E6-8422ED88974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3293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7. Late challenges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E639D-DD09-4447-90E6-8422ED88974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4402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8. Final conclusions - I think you say we are really happy with what we did but know it hasn't been perfect, we maybe got a bit ambitious connecting to the AENA airport list and trying to loop over all airports.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E639D-DD09-4447-90E6-8422ED88974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1213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4F00AD-C246-ADE7-8523-A4F750CF75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2BD848F-7BA5-4336-7A24-03E6554464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CCC69D4-112D-536A-3C3E-83B40C2315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1. Intro i.e. what we did (AENA -&gt; 1 airport flight info -&gt; scrape all information) [THIS IS THE BEST SLIDE]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AC5D01-89A3-87EC-4EEB-7E3443A75E9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E639D-DD09-4447-90E6-8422ED88974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6885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2. </a:t>
            </a:r>
            <a:r>
              <a:rPr lang="en-US" dirty="0" err="1"/>
              <a:t>Rselenium</a:t>
            </a:r>
            <a:r>
              <a:rPr lang="en-US" dirty="0"/>
              <a:t> process (like 2 second explainer because I'll go to vid)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E639D-DD09-4447-90E6-8422ED88974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4937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3. </a:t>
            </a:r>
            <a:r>
              <a:rPr lang="en-US" dirty="0"/>
              <a:t>Show video of it running and explain it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E639D-DD09-4447-90E6-8422ED88974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9019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~ there's a slide on defensible code and limitations I feel like I could speak to for like 20 seconds if we have time, but otherwise we can skip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E639D-DD09-4447-90E6-8422ED88974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508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de-DE" dirty="0"/>
              <a:t>Find table: nodes, children, Xpath</a:t>
            </a:r>
          </a:p>
          <a:p>
            <a:pPr marL="228600" indent="-228600">
              <a:buAutoNum type="arabicPeriod"/>
            </a:pPr>
            <a:r>
              <a:rPr lang="de-DE" dirty="0"/>
              <a:t>Scrape information out of one row </a:t>
            </a:r>
          </a:p>
          <a:p>
            <a:pPr marL="228600" indent="-228600">
              <a:buAutoNum type="arabicPeriod"/>
            </a:pPr>
            <a:r>
              <a:rPr lang="de-DE" dirty="0"/>
              <a:t>Iterate for all rows</a:t>
            </a:r>
          </a:p>
          <a:p>
            <a:pPr marL="228600" indent="-228600">
              <a:buAutoNum type="arabicPeriod"/>
            </a:pPr>
            <a:r>
              <a:rPr lang="de-DE" dirty="0"/>
              <a:t>Delay and status of flights </a:t>
            </a:r>
          </a:p>
          <a:p>
            <a:pPr marL="228600" indent="-228600">
              <a:buAutoNum type="arabicPeriod"/>
            </a:pPr>
            <a:r>
              <a:rPr lang="de-DE" dirty="0"/>
              <a:t>Unique information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E639D-DD09-4447-90E6-8422ED88974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85416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3F71E9-FE9C-B877-0621-7015D50DFA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099BDFD-F731-D88A-3E00-F4DAAE93D5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E70271E-99CD-7A2A-6A4F-65F315A0F5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de-DE" dirty="0"/>
              <a:t>Find table: nodes, children, Xpath</a:t>
            </a:r>
          </a:p>
          <a:p>
            <a:pPr marL="228600" indent="-228600">
              <a:buAutoNum type="arabicPeriod"/>
            </a:pPr>
            <a:r>
              <a:rPr lang="de-DE" dirty="0"/>
              <a:t>Scrape information out of one row </a:t>
            </a:r>
          </a:p>
          <a:p>
            <a:pPr marL="228600" indent="-228600">
              <a:buAutoNum type="arabicPeriod"/>
            </a:pPr>
            <a:r>
              <a:rPr lang="de-DE" dirty="0"/>
              <a:t>Iterate for all rows</a:t>
            </a:r>
          </a:p>
          <a:p>
            <a:pPr marL="228600" indent="-228600">
              <a:buAutoNum type="arabicPeriod"/>
            </a:pPr>
            <a:r>
              <a:rPr lang="de-DE" dirty="0"/>
              <a:t>Delay and status of flights </a:t>
            </a:r>
          </a:p>
          <a:p>
            <a:pPr marL="228600" indent="-228600">
              <a:buAutoNum type="arabicPeriod"/>
            </a:pPr>
            <a:r>
              <a:rPr lang="de-DE" dirty="0"/>
              <a:t>Unique information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BB88E6-1BA7-8258-EFC6-E0B363D2B9E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E639D-DD09-4447-90E6-8422ED88974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4907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18BAA1-69DE-CD03-717C-5FA48D1733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8DC9598-19D6-49A0-63B1-6551E51DD3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5C23762-D5B2-52B1-FB22-93801DCBB6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de-DE" dirty="0"/>
              <a:t>Find table: nodes, children, Xpath</a:t>
            </a:r>
          </a:p>
          <a:p>
            <a:pPr marL="228600" indent="-228600">
              <a:buAutoNum type="arabicPeriod"/>
            </a:pPr>
            <a:r>
              <a:rPr lang="de-DE" dirty="0"/>
              <a:t>Scrape information out of one row </a:t>
            </a:r>
          </a:p>
          <a:p>
            <a:pPr marL="228600" indent="-228600">
              <a:buAutoNum type="arabicPeriod"/>
            </a:pPr>
            <a:r>
              <a:rPr lang="de-DE" dirty="0"/>
              <a:t>Iterate for all rows</a:t>
            </a:r>
          </a:p>
          <a:p>
            <a:pPr marL="228600" indent="-228600">
              <a:buAutoNum type="arabicPeriod"/>
            </a:pPr>
            <a:r>
              <a:rPr lang="de-DE" dirty="0"/>
              <a:t>Delay and status of flights </a:t>
            </a:r>
          </a:p>
          <a:p>
            <a:pPr marL="228600" indent="-228600">
              <a:buAutoNum type="arabicPeriod"/>
            </a:pPr>
            <a:r>
              <a:rPr lang="de-DE" dirty="0"/>
              <a:t>Unique information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7281D9-3599-DC65-AF60-50BCBCAA02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E639D-DD09-4447-90E6-8422ED88974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072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5. Looping (you talk blah blah) [ADD SLIDE INPUT YOU WANT - ALSO GOOD SLIDE]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E639D-DD09-4447-90E6-8422ED88974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7608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3/27/25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3/27/25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3/27/25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3/27/25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3/27/25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3/27/25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3/27/25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3/27/25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3/27/25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3/27/25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3/27/25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3/27/25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3/27/25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3/27/25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3/27/25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3/27/25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3/27/25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11" Type="http://schemas.openxmlformats.org/officeDocument/2006/relationships/image" Target="../media/image8.png"/><Relationship Id="rId5" Type="http://schemas.openxmlformats.org/officeDocument/2006/relationships/image" Target="../media/image4.png"/><Relationship Id="rId10" Type="http://schemas.microsoft.com/office/2007/relationships/hdphoto" Target="../media/hdphoto2.wdp"/><Relationship Id="rId4" Type="http://schemas.openxmlformats.org/officeDocument/2006/relationships/image" Target="../media/image3.png"/><Relationship Id="rId9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10" Type="http://schemas.openxmlformats.org/officeDocument/2006/relationships/image" Target="../media/image16.svg"/><Relationship Id="rId4" Type="http://schemas.openxmlformats.org/officeDocument/2006/relationships/image" Target="../media/image10.svg"/><Relationship Id="rId9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13" Type="http://schemas.openxmlformats.org/officeDocument/2006/relationships/image" Target="../media/image27.png"/><Relationship Id="rId3" Type="http://schemas.openxmlformats.org/officeDocument/2006/relationships/image" Target="../media/image9.png"/><Relationship Id="rId7" Type="http://schemas.openxmlformats.org/officeDocument/2006/relationships/image" Target="../media/image21.png"/><Relationship Id="rId12" Type="http://schemas.openxmlformats.org/officeDocument/2006/relationships/image" Target="../media/image26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sv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svg"/><Relationship Id="rId4" Type="http://schemas.openxmlformats.org/officeDocument/2006/relationships/image" Target="../media/image10.svg"/><Relationship Id="rId9" Type="http://schemas.openxmlformats.org/officeDocument/2006/relationships/image" Target="../media/image23.png"/><Relationship Id="rId14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13" Type="http://schemas.openxmlformats.org/officeDocument/2006/relationships/image" Target="../media/image27.png"/><Relationship Id="rId3" Type="http://schemas.openxmlformats.org/officeDocument/2006/relationships/image" Target="../media/image9.png"/><Relationship Id="rId7" Type="http://schemas.openxmlformats.org/officeDocument/2006/relationships/image" Target="../media/image21.png"/><Relationship Id="rId12" Type="http://schemas.openxmlformats.org/officeDocument/2006/relationships/image" Target="../media/image26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sv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svg"/><Relationship Id="rId4" Type="http://schemas.openxmlformats.org/officeDocument/2006/relationships/image" Target="../media/image10.svg"/><Relationship Id="rId9" Type="http://schemas.openxmlformats.org/officeDocument/2006/relationships/image" Target="../media/image23.png"/><Relationship Id="rId1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png"/><Relationship Id="rId18" Type="http://schemas.openxmlformats.org/officeDocument/2006/relationships/image" Target="../media/image45.png"/><Relationship Id="rId3" Type="http://schemas.openxmlformats.org/officeDocument/2006/relationships/image" Target="../media/image32.png"/><Relationship Id="rId21" Type="http://schemas.openxmlformats.org/officeDocument/2006/relationships/image" Target="../media/image48.png"/><Relationship Id="rId7" Type="http://schemas.microsoft.com/office/2007/relationships/hdphoto" Target="../media/hdphoto4.wdp"/><Relationship Id="rId12" Type="http://schemas.openxmlformats.org/officeDocument/2006/relationships/image" Target="../media/image39.png"/><Relationship Id="rId17" Type="http://schemas.openxmlformats.org/officeDocument/2006/relationships/image" Target="../media/image44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43.png"/><Relationship Id="rId20" Type="http://schemas.openxmlformats.org/officeDocument/2006/relationships/image" Target="../media/image4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.png"/><Relationship Id="rId11" Type="http://schemas.openxmlformats.org/officeDocument/2006/relationships/image" Target="../media/image38.png"/><Relationship Id="rId5" Type="http://schemas.microsoft.com/office/2007/relationships/hdphoto" Target="../media/hdphoto3.wdp"/><Relationship Id="rId15" Type="http://schemas.openxmlformats.org/officeDocument/2006/relationships/image" Target="../media/image42.png"/><Relationship Id="rId10" Type="http://schemas.openxmlformats.org/officeDocument/2006/relationships/image" Target="../media/image37.png"/><Relationship Id="rId19" Type="http://schemas.openxmlformats.org/officeDocument/2006/relationships/image" Target="../media/image46.png"/><Relationship Id="rId4" Type="http://schemas.openxmlformats.org/officeDocument/2006/relationships/image" Target="../media/image33.png"/><Relationship Id="rId9" Type="http://schemas.openxmlformats.org/officeDocument/2006/relationships/image" Target="../media/image36.png"/><Relationship Id="rId14" Type="http://schemas.openxmlformats.org/officeDocument/2006/relationships/image" Target="../media/image41.png"/><Relationship Id="rId22" Type="http://schemas.openxmlformats.org/officeDocument/2006/relationships/image" Target="../media/image4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615A0EFA-0E2D-7DAC-D951-3166478294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269854" y="-1"/>
            <a:ext cx="7922146" cy="6858001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A6C0222-568C-02CC-7D9D-457B82F08C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4567" y="1681738"/>
            <a:ext cx="4961744" cy="2369093"/>
          </a:xfrm>
        </p:spPr>
        <p:txBody>
          <a:bodyPr>
            <a:normAutofit/>
          </a:bodyPr>
          <a:lstStyle/>
          <a:p>
            <a:r>
              <a:rPr lang="en-US" sz="4800" dirty="0"/>
              <a:t>Harvesting Spanish Airport information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56D3DAA-D78C-E34D-1CBB-B803F9EBE2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7335" y="4050831"/>
            <a:ext cx="4079721" cy="1096901"/>
          </a:xfrm>
        </p:spPr>
        <p:txBody>
          <a:bodyPr>
            <a:normAutofit/>
          </a:bodyPr>
          <a:lstStyle/>
          <a:p>
            <a:r>
              <a:rPr lang="en-US" sz="1600" dirty="0"/>
              <a:t>Mafalda </a:t>
            </a:r>
            <a:r>
              <a:rPr lang="en-US" sz="1600" dirty="0" err="1"/>
              <a:t>Gonzaléz</a:t>
            </a:r>
            <a:r>
              <a:rPr lang="en-US" sz="1600" dirty="0"/>
              <a:t> </a:t>
            </a:r>
            <a:r>
              <a:rPr lang="en-US" sz="1600" dirty="0" err="1"/>
              <a:t>Gonzaléz</a:t>
            </a:r>
            <a:endParaRPr lang="en-US" sz="1600" dirty="0"/>
          </a:p>
          <a:p>
            <a:r>
              <a:rPr lang="en-US" sz="1600" dirty="0"/>
              <a:t>Brad McKenzie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57C1A16-B8AB-4D99-A195-A38F556A6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8A9B20B-D1DD-4573-B5EC-5580295192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23">
            <a:extLst>
              <a:ext uri="{FF2B5EF4-FFF2-40B4-BE49-F238E27FC236}">
                <a16:creationId xmlns:a16="http://schemas.microsoft.com/office/drawing/2014/main" id="{66D61E08-70C3-48D8-BEA0-787111DC3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6" name="Rectangle 25">
            <a:extLst>
              <a:ext uri="{FF2B5EF4-FFF2-40B4-BE49-F238E27FC236}">
                <a16:creationId xmlns:a16="http://schemas.microsoft.com/office/drawing/2014/main" id="{FC55298F-0AE5-478E-AD2B-03C2614C5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8" name="Isosceles Triangle 24">
            <a:extLst>
              <a:ext uri="{FF2B5EF4-FFF2-40B4-BE49-F238E27FC236}">
                <a16:creationId xmlns:a16="http://schemas.microsoft.com/office/drawing/2014/main" id="{C180E4EA-0B63-4779-A895-7E90E71088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0" name="Rectangle 27">
            <a:extLst>
              <a:ext uri="{FF2B5EF4-FFF2-40B4-BE49-F238E27FC236}">
                <a16:creationId xmlns:a16="http://schemas.microsoft.com/office/drawing/2014/main" id="{CEE01D9D-3DE8-4EED-B0D3-8F3C79CC76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2" name="Rectangle 28">
            <a:extLst>
              <a:ext uri="{FF2B5EF4-FFF2-40B4-BE49-F238E27FC236}">
                <a16:creationId xmlns:a16="http://schemas.microsoft.com/office/drawing/2014/main" id="{89AF5CE9-607F-43F4-8983-DCD6DA4051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4" name="Rectangle 29">
            <a:extLst>
              <a:ext uri="{FF2B5EF4-FFF2-40B4-BE49-F238E27FC236}">
                <a16:creationId xmlns:a16="http://schemas.microsoft.com/office/drawing/2014/main" id="{6EEA2DBD-9E1E-4521-8C01-F32AD18A8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6" name="Isosceles Triangle 29">
            <a:extLst>
              <a:ext uri="{FF2B5EF4-FFF2-40B4-BE49-F238E27FC236}">
                <a16:creationId xmlns:a16="http://schemas.microsoft.com/office/drawing/2014/main" id="{15BBD2C1-BA9B-46A9-A27A-33498B169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050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4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11D512-B7FA-BA14-AE59-BA7EA3EE9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Final output</a:t>
            </a:r>
            <a:br>
              <a:rPr lang="en-US" dirty="0"/>
            </a:br>
            <a:r>
              <a:rPr lang="en-US" sz="1800" dirty="0">
                <a:solidFill>
                  <a:schemeClr val="tx1"/>
                </a:solidFill>
                <a:latin typeface="+mn-lt"/>
              </a:rPr>
              <a:t>Complete table with each airport’s upcoming information. </a:t>
            </a:r>
            <a:endParaRPr lang="en-US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713A2F8-E2B9-4970-6B08-74CABA4E0B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775" y="1930400"/>
            <a:ext cx="8636945" cy="27813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AD54A7-1DC6-67A4-966D-84B87999C1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8012" y="764774"/>
            <a:ext cx="1697213" cy="491212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BEFED4E-5495-281B-4E7D-3CCF3B4BEF9C}"/>
              </a:ext>
            </a:extLst>
          </p:cNvPr>
          <p:cNvSpPr txBox="1"/>
          <p:nvPr/>
        </p:nvSpPr>
        <p:spPr>
          <a:xfrm>
            <a:off x="9278725" y="2959227"/>
            <a:ext cx="5790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/>
              <a:t>...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20877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1BFC72-CE09-E787-88BE-50D4570587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6734" y="609600"/>
            <a:ext cx="3737268" cy="1320800"/>
          </a:xfrm>
        </p:spPr>
        <p:txBody>
          <a:bodyPr>
            <a:normAutofit/>
          </a:bodyPr>
          <a:lstStyle/>
          <a:p>
            <a:r>
              <a:rPr lang="en-US" dirty="0"/>
              <a:t>Late 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69738F-4C36-F239-2688-762C660DC6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9563" y="2160589"/>
            <a:ext cx="4064439" cy="3880773"/>
          </a:xfrm>
        </p:spPr>
        <p:txBody>
          <a:bodyPr>
            <a:normAutofit/>
          </a:bodyPr>
          <a:lstStyle/>
          <a:p>
            <a:r>
              <a:rPr lang="en-US" dirty="0"/>
              <a:t>Mismatch in airport list and searchable airports </a:t>
            </a:r>
          </a:p>
          <a:p>
            <a:r>
              <a:rPr lang="en-US" dirty="0"/>
              <a:t>Missing scroll function in </a:t>
            </a:r>
            <a:r>
              <a:rPr lang="en-US" dirty="0" err="1"/>
              <a:t>Rselenium</a:t>
            </a:r>
            <a:r>
              <a:rPr lang="en-US" dirty="0"/>
              <a:t> for loop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EDF5F0AB-D400-D273-1880-D3829D0F8B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0" y="-1"/>
            <a:ext cx="5394940" cy="6858001"/>
          </a:xfrm>
          <a:custGeom>
            <a:avLst/>
            <a:gdLst/>
            <a:ahLst/>
            <a:cxnLst/>
            <a:rect l="l" t="t" r="r" b="b"/>
            <a:pathLst>
              <a:path w="5394960" h="6858000">
                <a:moveTo>
                  <a:pt x="842596" y="0"/>
                </a:moveTo>
                <a:lnTo>
                  <a:pt x="5394960" y="0"/>
                </a:lnTo>
                <a:lnTo>
                  <a:pt x="5394960" y="21851"/>
                </a:lnTo>
                <a:lnTo>
                  <a:pt x="4365943" y="6858000"/>
                </a:lnTo>
                <a:lnTo>
                  <a:pt x="0" y="6858000"/>
                </a:lnTo>
                <a:lnTo>
                  <a:pt x="0" y="5666154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3BCB5F6A-9EB0-40B0-9D13-3023E9A205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0735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27" name="Group 5126">
            <a:extLst>
              <a:ext uri="{FF2B5EF4-FFF2-40B4-BE49-F238E27FC236}">
                <a16:creationId xmlns:a16="http://schemas.microsoft.com/office/drawing/2014/main" id="{609316A9-990D-4EC3-A671-70EE5C149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5128" name="Straight Connector 5127">
              <a:extLst>
                <a:ext uri="{FF2B5EF4-FFF2-40B4-BE49-F238E27FC236}">
                  <a16:creationId xmlns:a16="http://schemas.microsoft.com/office/drawing/2014/main" id="{9B0C6109-9159-49CA-AD7A-F9035539DB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29" name="Straight Connector 5128">
              <a:extLst>
                <a:ext uri="{FF2B5EF4-FFF2-40B4-BE49-F238E27FC236}">
                  <a16:creationId xmlns:a16="http://schemas.microsoft.com/office/drawing/2014/main" id="{686F14F5-308C-4EB6-87AB-05DE9501B1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130" name="Rectangle 23">
              <a:extLst>
                <a:ext uri="{FF2B5EF4-FFF2-40B4-BE49-F238E27FC236}">
                  <a16:creationId xmlns:a16="http://schemas.microsoft.com/office/drawing/2014/main" id="{BA032363-A188-47C5-9D59-9B788809DC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5131" name="Rectangle 25">
              <a:extLst>
                <a:ext uri="{FF2B5EF4-FFF2-40B4-BE49-F238E27FC236}">
                  <a16:creationId xmlns:a16="http://schemas.microsoft.com/office/drawing/2014/main" id="{2C4077DF-6BB9-4069-AD28-6B1664EBB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5132" name="Isosceles Triangle 5131">
              <a:extLst>
                <a:ext uri="{FF2B5EF4-FFF2-40B4-BE49-F238E27FC236}">
                  <a16:creationId xmlns:a16="http://schemas.microsoft.com/office/drawing/2014/main" id="{1D2B8B50-3419-41ED-9A9F-3CF9EEBBD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5133" name="Rectangle 27">
              <a:extLst>
                <a:ext uri="{FF2B5EF4-FFF2-40B4-BE49-F238E27FC236}">
                  <a16:creationId xmlns:a16="http://schemas.microsoft.com/office/drawing/2014/main" id="{5C640498-2E73-4FA2-BEB6-C3596A458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5134" name="Rectangle 28">
              <a:extLst>
                <a:ext uri="{FF2B5EF4-FFF2-40B4-BE49-F238E27FC236}">
                  <a16:creationId xmlns:a16="http://schemas.microsoft.com/office/drawing/2014/main" id="{3240EEFC-4112-4C39-A816-C815774F6D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5135" name="Rectangle 29">
              <a:extLst>
                <a:ext uri="{FF2B5EF4-FFF2-40B4-BE49-F238E27FC236}">
                  <a16:creationId xmlns:a16="http://schemas.microsoft.com/office/drawing/2014/main" id="{ADF362B0-03EA-4800-9FAA-9F128587E4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5136" name="Isosceles Triangle 5135">
              <a:extLst>
                <a:ext uri="{FF2B5EF4-FFF2-40B4-BE49-F238E27FC236}">
                  <a16:creationId xmlns:a16="http://schemas.microsoft.com/office/drawing/2014/main" id="{0BA84559-2F4C-4795-9246-4C563F942D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5137" name="Isosceles Triangle 5136">
              <a:extLst>
                <a:ext uri="{FF2B5EF4-FFF2-40B4-BE49-F238E27FC236}">
                  <a16:creationId xmlns:a16="http://schemas.microsoft.com/office/drawing/2014/main" id="{FA77A1AA-CA47-4A91-A0A1-0A8CE31A98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5139" name="Rectangle 5138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141" name="Group 5140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5142" name="Straight Connector 5141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143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5144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5145" name="Isosceles Triangle 5144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5146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5147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5148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5149" name="Isosceles Triangle 5148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5150" name="Isosceles Triangle 5149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5152" name="Rectangle 5151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3C389C75-7BC8-9DC1-A7D7-C7F383F64D6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6608861" y="1141278"/>
            <a:ext cx="4590386" cy="4590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BFE477F-F977-D0E6-0DBC-DB34AA977522}"/>
              </a:ext>
            </a:extLst>
          </p:cNvPr>
          <p:cNvSpPr txBox="1"/>
          <p:nvPr/>
        </p:nvSpPr>
        <p:spPr>
          <a:xfrm>
            <a:off x="1333500" y="2044700"/>
            <a:ext cx="2459328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Imperfect but happy! </a:t>
            </a:r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Learned a lot.</a:t>
            </a:r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Questions?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B4DDEB7-F429-C9B4-D270-FC008D79B2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0000" y="1028700"/>
            <a:ext cx="3737268" cy="1320800"/>
          </a:xfrm>
        </p:spPr>
        <p:txBody>
          <a:bodyPr>
            <a:normAutofit/>
          </a:bodyPr>
          <a:lstStyle/>
          <a:p>
            <a:r>
              <a:rPr lang="en-US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8110558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2D63B3A-D9C8-AA8C-3E16-1795FB610F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798C166-F907-07DE-A90B-4529E7F69B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F5618228-8ECA-1A8A-3FA6-1D12DF8B2E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47B4DF57-C235-8F35-DEDE-65548257F9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C4769DD6-51F1-546F-B96D-4ED222AF3D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dirty="0"/>
              <a:t>The goal – harvest some planes (data)!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4FA569A-5D1D-9BF1-FFB6-A5505085CBAE}"/>
              </a:ext>
            </a:extLst>
          </p:cNvPr>
          <p:cNvGrpSpPr/>
          <p:nvPr/>
        </p:nvGrpSpPr>
        <p:grpSpPr>
          <a:xfrm>
            <a:off x="191913" y="1539851"/>
            <a:ext cx="11552582" cy="3296200"/>
            <a:chOff x="191913" y="1539851"/>
            <a:chExt cx="11552582" cy="3296200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4BD67B7B-CDF3-7D5A-AD45-0216E33A7397}"/>
                </a:ext>
              </a:extLst>
            </p:cNvPr>
            <p:cNvGrpSpPr/>
            <p:nvPr/>
          </p:nvGrpSpPr>
          <p:grpSpPr>
            <a:xfrm>
              <a:off x="3982938" y="1630007"/>
              <a:ext cx="3386488" cy="3206044"/>
              <a:chOff x="2667000" y="0"/>
              <a:chExt cx="6858000" cy="6858000"/>
            </a:xfrm>
          </p:grpSpPr>
          <p:pic>
            <p:nvPicPr>
              <p:cNvPr id="31" name="Picture 2">
                <a:extLst>
                  <a:ext uri="{FF2B5EF4-FFF2-40B4-BE49-F238E27FC236}">
                    <a16:creationId xmlns:a16="http://schemas.microsoft.com/office/drawing/2014/main" id="{07659ABC-5ADD-9D63-597B-B7B389B6608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67000" y="0"/>
                <a:ext cx="6858000" cy="6858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2" name="Picture 31">
                <a:extLst>
                  <a:ext uri="{FF2B5EF4-FFF2-40B4-BE49-F238E27FC236}">
                    <a16:creationId xmlns:a16="http://schemas.microsoft.com/office/drawing/2014/main" id="{D5947722-4D1C-669D-E3FA-CE9DDE10E8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1409401">
                <a:off x="5198625" y="1398011"/>
                <a:ext cx="841849" cy="959708"/>
              </a:xfrm>
              <a:prstGeom prst="rect">
                <a:avLst/>
              </a:prstGeom>
            </p:spPr>
          </p:pic>
          <p:pic>
            <p:nvPicPr>
              <p:cNvPr id="33" name="Picture 32">
                <a:extLst>
                  <a:ext uri="{FF2B5EF4-FFF2-40B4-BE49-F238E27FC236}">
                    <a16:creationId xmlns:a16="http://schemas.microsoft.com/office/drawing/2014/main" id="{7A6675E1-65AB-EA5D-DD08-908D7A7BE0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575189" y="1573822"/>
                <a:ext cx="727654" cy="1060225"/>
              </a:xfrm>
              <a:prstGeom prst="rect">
                <a:avLst/>
              </a:prstGeom>
            </p:spPr>
          </p:pic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FB6FBC22-F6BE-F641-6B52-C011D2048992}"/>
                </a:ext>
              </a:extLst>
            </p:cNvPr>
            <p:cNvGrpSpPr/>
            <p:nvPr/>
          </p:nvGrpSpPr>
          <p:grpSpPr>
            <a:xfrm>
              <a:off x="8358007" y="1539851"/>
              <a:ext cx="3386488" cy="3206044"/>
              <a:chOff x="2667000" y="0"/>
              <a:chExt cx="6858000" cy="6858000"/>
            </a:xfrm>
          </p:grpSpPr>
          <p:pic>
            <p:nvPicPr>
              <p:cNvPr id="35" name="Picture 2">
                <a:extLst>
                  <a:ext uri="{FF2B5EF4-FFF2-40B4-BE49-F238E27FC236}">
                    <a16:creationId xmlns:a16="http://schemas.microsoft.com/office/drawing/2014/main" id="{AAE6ECD3-F4D8-CF03-6CA6-7321C59FCAC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67000" y="0"/>
                <a:ext cx="6858000" cy="6858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6" name="Picture 35">
                <a:extLst>
                  <a:ext uri="{FF2B5EF4-FFF2-40B4-BE49-F238E27FC236}">
                    <a16:creationId xmlns:a16="http://schemas.microsoft.com/office/drawing/2014/main" id="{583F0E16-33EC-0DB0-6135-E882BCEF59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screen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8212" b="99453" l="7078" r="99087">
                            <a14:foregroundMark x1="42466" y1="62226" x2="56393" y2="62226"/>
                            <a14:foregroundMark x1="69178" y1="75182" x2="86073" y2="69161"/>
                            <a14:foregroundMark x1="94767" y1="73872" x2="99543" y2="76460"/>
                            <a14:foregroundMark x1="86073" y1="69161" x2="90326" y2="71466"/>
                            <a14:foregroundMark x1="71005" y1="71350" x2="71005" y2="71350"/>
                            <a14:foregroundMark x1="457" y1="99270" x2="17352" y2="95073"/>
                            <a14:foregroundMark x1="17352" y1="95073" x2="29909" y2="83029"/>
                            <a14:foregroundMark x1="29909" y1="83029" x2="90868" y2="74453"/>
                            <a14:foregroundMark x1="90868" y1="74453" x2="99543" y2="88139"/>
                            <a14:foregroundMark x1="99543" y1="88139" x2="81735" y2="99635"/>
                            <a14:foregroundMark x1="81735" y1="99635" x2="7763" y2="99635"/>
                            <a14:foregroundMark x1="4795" y1="62774" x2="7991" y2="47810"/>
                            <a14:foregroundMark x1="14362" y1="36813" x2="23744" y2="20620"/>
                            <a14:foregroundMark x1="7991" y1="47810" x2="8607" y2="46748"/>
                            <a14:foregroundMark x1="23744" y1="20620" x2="35160" y2="10401"/>
                            <a14:foregroundMark x1="43433" y1="9410" x2="53425" y2="8212"/>
                            <a14:foregroundMark x1="40769" y1="9729" x2="43360" y2="9418"/>
                            <a14:foregroundMark x1="35160" y1="10401" x2="37245" y2="10151"/>
                            <a14:foregroundMark x1="53425" y1="8212" x2="58676" y2="9854"/>
                            <a14:foregroundMark x1="82420" y1="56022" x2="82420" y2="56022"/>
                            <a14:foregroundMark x1="7763" y1="48540" x2="10274" y2="46168"/>
                            <a14:foregroundMark x1="7078" y1="47628" x2="14612" y2="35401"/>
                            <a14:foregroundMark x1="14612" y1="35401" x2="9361" y2="46168"/>
                            <a14:backgroundMark x1="93607" y1="67336" x2="93607" y2="67336"/>
                            <a14:backgroundMark x1="93607" y1="65876" x2="97032" y2="72993"/>
                            <a14:backgroundMark x1="90984" y1="72015" x2="90639" y2="67883"/>
                            <a14:backgroundMark x1="89269" y1="67518" x2="95662" y2="73358"/>
                            <a14:backgroundMark x1="40183" y1="8942" x2="36073" y2="8577"/>
                            <a14:backgroundMark x1="44521" y1="6934" x2="44977" y2="6204"/>
                            <a14:backgroundMark x1="7154" y1="45513" x2="6849" y2="46350"/>
                            <a14:backgroundMark x1="12557" y1="30657" x2="11200" y2="34388"/>
                            <a14:backgroundMark x1="7763" y1="44708" x2="9132" y2="37774"/>
                            <a14:backgroundMark x1="90639" y1="49088" x2="94064" y2="45803"/>
                            <a14:backgroundMark x1="7534" y1="42518" x2="10959" y2="33942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624018" y="2160589"/>
                <a:ext cx="1497958" cy="1874158"/>
              </a:xfrm>
              <a:prstGeom prst="rect">
                <a:avLst/>
              </a:prstGeom>
            </p:spPr>
          </p:pic>
          <p:pic>
            <p:nvPicPr>
              <p:cNvPr id="37" name="Picture 36">
                <a:extLst>
                  <a:ext uri="{FF2B5EF4-FFF2-40B4-BE49-F238E27FC236}">
                    <a16:creationId xmlns:a16="http://schemas.microsoft.com/office/drawing/2014/main" id="{1E4021E9-8686-E00F-5558-CD11840536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screen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5425" b="99410" l="1203" r="99656">
                            <a14:foregroundMark x1="32302" y1="75236" x2="42955" y2="82429"/>
                            <a14:foregroundMark x1="42955" y1="82429" x2="57560" y2="86085"/>
                            <a14:foregroundMark x1="57560" y1="86085" x2="71993" y2="83019"/>
                            <a14:foregroundMark x1="71993" y1="83019" x2="76804" y2="75000"/>
                            <a14:foregroundMark x1="32818" y1="9434" x2="62887" y2="5896"/>
                            <a14:foregroundMark x1="62887" y1="5896" x2="69759" y2="9906"/>
                            <a14:foregroundMark x1="73711" y1="76533" x2="91753" y2="75000"/>
                            <a14:foregroundMark x1="91753" y1="75000" x2="99656" y2="82311"/>
                            <a14:foregroundMark x1="99656" y1="82311" x2="1203" y2="82311"/>
                            <a14:foregroundMark x1="1203" y1="82311" x2="12027" y2="77358"/>
                            <a14:foregroundMark x1="12027" y1="77358" x2="24742" y2="75000"/>
                            <a14:foregroundMark x1="24742" y1="75000" x2="30241" y2="75590"/>
                            <a14:foregroundMark x1="172" y1="83962" x2="6014" y2="98939"/>
                            <a14:foregroundMark x1="6014" y1="98939" x2="20790" y2="97524"/>
                            <a14:foregroundMark x1="20790" y1="97524" x2="39347" y2="98349"/>
                            <a14:foregroundMark x1="39347" y1="98349" x2="94502" y2="95519"/>
                            <a14:foregroundMark x1="94502" y1="95519" x2="91753" y2="86557"/>
                            <a14:foregroundMark x1="91753" y1="86557" x2="94674" y2="77830"/>
                            <a14:foregroundMark x1="94674" y1="77830" x2="71306" y2="90330"/>
                            <a14:foregroundMark x1="71306" y1="90330" x2="40722" y2="91863"/>
                            <a14:foregroundMark x1="40722" y1="91863" x2="12371" y2="84198"/>
                            <a14:foregroundMark x1="12371" y1="84198" x2="2921" y2="84198"/>
                            <a14:foregroundMark x1="9107" y1="85142" x2="26117" y2="87028"/>
                            <a14:foregroundMark x1="26117" y1="87028" x2="90722" y2="76297"/>
                            <a14:foregroundMark x1="90722" y1="76297" x2="98110" y2="84198"/>
                            <a14:foregroundMark x1="98110" y1="84198" x2="99141" y2="93278"/>
                            <a14:foregroundMark x1="99141" y1="93278" x2="82990" y2="99882"/>
                            <a14:foregroundMark x1="82990" y1="99882" x2="59278" y2="99057"/>
                            <a14:foregroundMark x1="59278" y1="99057" x2="1375" y2="85377"/>
                            <a14:foregroundMark x1="1375" y1="85377" x2="5498" y2="85731"/>
                            <a14:foregroundMark x1="8419" y1="98585" x2="7732" y2="85613"/>
                            <a14:foregroundMark x1="7732" y1="85613" x2="18385" y2="76887"/>
                            <a14:foregroundMark x1="18385" y1="76887" x2="76117" y2="72642"/>
                            <a14:foregroundMark x1="76117" y1="72642" x2="90206" y2="73703"/>
                            <a14:foregroundMark x1="90206" y1="73703" x2="99485" y2="83726"/>
                            <a14:foregroundMark x1="99485" y1="83726" x2="99313" y2="95755"/>
                            <a14:foregroundMark x1="99313" y1="95755" x2="3093" y2="99528"/>
                            <a14:foregroundMark x1="3093" y1="99528" x2="3608" y2="99057"/>
                            <a14:foregroundMark x1="86598" y1="75236" x2="99656" y2="76061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070026" y="2374620"/>
                <a:ext cx="1241217" cy="1808509"/>
              </a:xfrm>
              <a:prstGeom prst="rect">
                <a:avLst/>
              </a:prstGeom>
            </p:spPr>
          </p:pic>
        </p:grpSp>
        <p:sp>
          <p:nvSpPr>
            <p:cNvPr id="38" name="Right Arrow 37">
              <a:extLst>
                <a:ext uri="{FF2B5EF4-FFF2-40B4-BE49-F238E27FC236}">
                  <a16:creationId xmlns:a16="http://schemas.microsoft.com/office/drawing/2014/main" id="{6C8A166B-DA07-09A9-F7E5-766BA4759266}"/>
                </a:ext>
              </a:extLst>
            </p:cNvPr>
            <p:cNvSpPr/>
            <p:nvPr/>
          </p:nvSpPr>
          <p:spPr>
            <a:xfrm>
              <a:off x="7415077" y="2782360"/>
              <a:ext cx="922175" cy="721027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9" name="Picture 2" descr="A green triangle on a black background&#10;&#10;AI-generated content may be incorrect.">
              <a:extLst>
                <a:ext uri="{FF2B5EF4-FFF2-40B4-BE49-F238E27FC236}">
                  <a16:creationId xmlns:a16="http://schemas.microsoft.com/office/drawing/2014/main" id="{D64855E2-2DA8-855F-AB64-3FAD27AF7C2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auto">
            <a:xfrm>
              <a:off x="191913" y="2482473"/>
              <a:ext cx="2677299" cy="1320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0" name="Right Arrow 39">
              <a:extLst>
                <a:ext uri="{FF2B5EF4-FFF2-40B4-BE49-F238E27FC236}">
                  <a16:creationId xmlns:a16="http://schemas.microsoft.com/office/drawing/2014/main" id="{14D0352C-1BB9-C3CF-D2F9-CEDAECDF9E6D}"/>
                </a:ext>
              </a:extLst>
            </p:cNvPr>
            <p:cNvSpPr/>
            <p:nvPr/>
          </p:nvSpPr>
          <p:spPr>
            <a:xfrm>
              <a:off x="2938286" y="2782360"/>
              <a:ext cx="922175" cy="721027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CA6B33F8-A3B8-F2C8-C50A-A1803BF929BA}"/>
              </a:ext>
            </a:extLst>
          </p:cNvPr>
          <p:cNvGrpSpPr/>
          <p:nvPr/>
        </p:nvGrpSpPr>
        <p:grpSpPr>
          <a:xfrm>
            <a:off x="870247" y="4913383"/>
            <a:ext cx="10175058" cy="1627926"/>
            <a:chOff x="574566" y="4912399"/>
            <a:chExt cx="10175058" cy="1627926"/>
          </a:xfrm>
        </p:grpSpPr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74EA1CBA-2305-8B47-5438-572D2426FE3C}"/>
                </a:ext>
              </a:extLst>
            </p:cNvPr>
            <p:cNvSpPr/>
            <p:nvPr/>
          </p:nvSpPr>
          <p:spPr>
            <a:xfrm>
              <a:off x="574566" y="4912399"/>
              <a:ext cx="1868888" cy="1627926"/>
            </a:xfrm>
            <a:custGeom>
              <a:avLst/>
              <a:gdLst>
                <a:gd name="connsiteX0" fmla="*/ 0 w 1868888"/>
                <a:gd name="connsiteY0" fmla="*/ 325585 h 1627926"/>
                <a:gd name="connsiteX1" fmla="*/ 608859 w 1868888"/>
                <a:gd name="connsiteY1" fmla="*/ 325585 h 1627926"/>
                <a:gd name="connsiteX2" fmla="*/ 608859 w 1868888"/>
                <a:gd name="connsiteY2" fmla="*/ 325585 h 1627926"/>
                <a:gd name="connsiteX3" fmla="*/ 608859 w 1868888"/>
                <a:gd name="connsiteY3" fmla="*/ 325585 h 1627926"/>
                <a:gd name="connsiteX4" fmla="*/ 934444 w 1868888"/>
                <a:gd name="connsiteY4" fmla="*/ 0 h 1627926"/>
                <a:gd name="connsiteX5" fmla="*/ 1260029 w 1868888"/>
                <a:gd name="connsiteY5" fmla="*/ 325585 h 1627926"/>
                <a:gd name="connsiteX6" fmla="*/ 1260029 w 1868888"/>
                <a:gd name="connsiteY6" fmla="*/ 325585 h 1627926"/>
                <a:gd name="connsiteX7" fmla="*/ 1260029 w 1868888"/>
                <a:gd name="connsiteY7" fmla="*/ 325585 h 1627926"/>
                <a:gd name="connsiteX8" fmla="*/ 1868888 w 1868888"/>
                <a:gd name="connsiteY8" fmla="*/ 325585 h 1627926"/>
                <a:gd name="connsiteX9" fmla="*/ 1868888 w 1868888"/>
                <a:gd name="connsiteY9" fmla="*/ 1627926 h 1627926"/>
                <a:gd name="connsiteX10" fmla="*/ 0 w 1868888"/>
                <a:gd name="connsiteY10" fmla="*/ 1627926 h 1627926"/>
                <a:gd name="connsiteX11" fmla="*/ 0 w 1868888"/>
                <a:gd name="connsiteY11" fmla="*/ 325585 h 1627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68888" h="1627926">
                  <a:moveTo>
                    <a:pt x="0" y="325585"/>
                  </a:moveTo>
                  <a:lnTo>
                    <a:pt x="608859" y="325585"/>
                  </a:lnTo>
                  <a:lnTo>
                    <a:pt x="608859" y="325585"/>
                  </a:lnTo>
                  <a:lnTo>
                    <a:pt x="608859" y="325585"/>
                  </a:lnTo>
                  <a:lnTo>
                    <a:pt x="934444" y="0"/>
                  </a:lnTo>
                  <a:lnTo>
                    <a:pt x="1260029" y="325585"/>
                  </a:lnTo>
                  <a:lnTo>
                    <a:pt x="1260029" y="325585"/>
                  </a:lnTo>
                  <a:lnTo>
                    <a:pt x="1260029" y="325585"/>
                  </a:lnTo>
                  <a:lnTo>
                    <a:pt x="1868888" y="325585"/>
                  </a:lnTo>
                  <a:lnTo>
                    <a:pt x="1868888" y="1627926"/>
                  </a:lnTo>
                  <a:lnTo>
                    <a:pt x="0" y="1627926"/>
                  </a:lnTo>
                  <a:lnTo>
                    <a:pt x="0" y="325585"/>
                  </a:lnTo>
                  <a:close/>
                </a:path>
              </a:pathLst>
            </a:custGeom>
          </p:spPr>
          <p:style>
            <a:lnRef idx="2">
              <a:schemeClr val="accent5">
                <a:tint val="40000"/>
                <a:alpha val="90000"/>
                <a:hueOff val="378826"/>
                <a:satOff val="-3975"/>
                <a:lumOff val="-261"/>
                <a:alphaOff val="0"/>
              </a:schemeClr>
            </a:lnRef>
            <a:fillRef idx="1">
              <a:schemeClr val="accent5">
                <a:tint val="40000"/>
                <a:alpha val="90000"/>
                <a:hueOff val="378826"/>
                <a:satOff val="-3975"/>
                <a:lumOff val="-261"/>
                <a:alphaOff val="0"/>
              </a:schemeClr>
            </a:fillRef>
            <a:effectRef idx="0">
              <a:schemeClr val="accent5">
                <a:tint val="40000"/>
                <a:alpha val="90000"/>
                <a:hueOff val="378826"/>
                <a:satOff val="-3975"/>
                <a:lumOff val="-261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47420" tIns="490685" rIns="147420" bIns="165100" numCol="1" spcCol="1270" anchor="ctr" anchorCtr="0">
              <a:noAutofit/>
            </a:bodyPr>
            <a:lstStyle/>
            <a:p>
              <a:pPr marL="0" lvl="0" indent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lang="en-US" kern="1200" dirty="0"/>
                <a:t>Scrape all </a:t>
              </a:r>
              <a:r>
                <a:rPr lang="en-US" kern="1200" dirty="0" err="1">
                  <a:solidFill>
                    <a:schemeClr val="accent2"/>
                  </a:solidFill>
                </a:rPr>
                <a:t>aena</a:t>
              </a:r>
              <a:r>
                <a:rPr lang="en-US" kern="1200" dirty="0">
                  <a:solidFill>
                    <a:schemeClr val="accent2"/>
                  </a:solidFill>
                </a:rPr>
                <a:t> airport codes</a:t>
              </a:r>
              <a:r>
                <a:rPr lang="en-US" kern="1200" dirty="0"/>
                <a:t> for search table</a:t>
              </a:r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5C246056-6C80-0E6A-CAB5-74ABAAAB4AC0}"/>
                </a:ext>
              </a:extLst>
            </p:cNvPr>
            <p:cNvSpPr/>
            <p:nvPr/>
          </p:nvSpPr>
          <p:spPr>
            <a:xfrm>
              <a:off x="2651109" y="4912399"/>
              <a:ext cx="1868888" cy="1627926"/>
            </a:xfrm>
            <a:custGeom>
              <a:avLst/>
              <a:gdLst>
                <a:gd name="connsiteX0" fmla="*/ 0 w 1868888"/>
                <a:gd name="connsiteY0" fmla="*/ 325585 h 1627926"/>
                <a:gd name="connsiteX1" fmla="*/ 608859 w 1868888"/>
                <a:gd name="connsiteY1" fmla="*/ 325585 h 1627926"/>
                <a:gd name="connsiteX2" fmla="*/ 608859 w 1868888"/>
                <a:gd name="connsiteY2" fmla="*/ 325585 h 1627926"/>
                <a:gd name="connsiteX3" fmla="*/ 608859 w 1868888"/>
                <a:gd name="connsiteY3" fmla="*/ 325585 h 1627926"/>
                <a:gd name="connsiteX4" fmla="*/ 934444 w 1868888"/>
                <a:gd name="connsiteY4" fmla="*/ 0 h 1627926"/>
                <a:gd name="connsiteX5" fmla="*/ 1260029 w 1868888"/>
                <a:gd name="connsiteY5" fmla="*/ 325585 h 1627926"/>
                <a:gd name="connsiteX6" fmla="*/ 1260029 w 1868888"/>
                <a:gd name="connsiteY6" fmla="*/ 325585 h 1627926"/>
                <a:gd name="connsiteX7" fmla="*/ 1260029 w 1868888"/>
                <a:gd name="connsiteY7" fmla="*/ 325585 h 1627926"/>
                <a:gd name="connsiteX8" fmla="*/ 1868888 w 1868888"/>
                <a:gd name="connsiteY8" fmla="*/ 325585 h 1627926"/>
                <a:gd name="connsiteX9" fmla="*/ 1868888 w 1868888"/>
                <a:gd name="connsiteY9" fmla="*/ 1627926 h 1627926"/>
                <a:gd name="connsiteX10" fmla="*/ 0 w 1868888"/>
                <a:gd name="connsiteY10" fmla="*/ 1627926 h 1627926"/>
                <a:gd name="connsiteX11" fmla="*/ 0 w 1868888"/>
                <a:gd name="connsiteY11" fmla="*/ 325585 h 1627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68888" h="1627926">
                  <a:moveTo>
                    <a:pt x="0" y="325585"/>
                  </a:moveTo>
                  <a:lnTo>
                    <a:pt x="608859" y="325585"/>
                  </a:lnTo>
                  <a:lnTo>
                    <a:pt x="608859" y="325585"/>
                  </a:lnTo>
                  <a:lnTo>
                    <a:pt x="608859" y="325585"/>
                  </a:lnTo>
                  <a:lnTo>
                    <a:pt x="934444" y="0"/>
                  </a:lnTo>
                  <a:lnTo>
                    <a:pt x="1260029" y="325585"/>
                  </a:lnTo>
                  <a:lnTo>
                    <a:pt x="1260029" y="325585"/>
                  </a:lnTo>
                  <a:lnTo>
                    <a:pt x="1260029" y="325585"/>
                  </a:lnTo>
                  <a:lnTo>
                    <a:pt x="1868888" y="325585"/>
                  </a:lnTo>
                  <a:lnTo>
                    <a:pt x="1868888" y="1627926"/>
                  </a:lnTo>
                  <a:lnTo>
                    <a:pt x="0" y="1627926"/>
                  </a:lnTo>
                  <a:lnTo>
                    <a:pt x="0" y="325585"/>
                  </a:lnTo>
                  <a:close/>
                </a:path>
              </a:pathLst>
            </a:custGeom>
          </p:spPr>
          <p:style>
            <a:lnRef idx="2">
              <a:schemeClr val="accent5">
                <a:tint val="40000"/>
                <a:alpha val="90000"/>
                <a:hueOff val="947066"/>
                <a:satOff val="-9939"/>
                <a:lumOff val="-652"/>
                <a:alphaOff val="0"/>
              </a:schemeClr>
            </a:lnRef>
            <a:fillRef idx="1">
              <a:schemeClr val="accent5">
                <a:tint val="40000"/>
                <a:alpha val="90000"/>
                <a:hueOff val="947066"/>
                <a:satOff val="-9939"/>
                <a:lumOff val="-652"/>
                <a:alphaOff val="0"/>
              </a:schemeClr>
            </a:fillRef>
            <a:effectRef idx="0">
              <a:schemeClr val="accent5">
                <a:tint val="40000"/>
                <a:alpha val="90000"/>
                <a:hueOff val="947066"/>
                <a:satOff val="-9939"/>
                <a:lumOff val="-652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47420" tIns="490685" rIns="147420" bIns="165100" numCol="1" spcCol="1270" anchor="ctr" anchorCtr="0">
              <a:noAutofit/>
            </a:bodyPr>
            <a:lstStyle/>
            <a:p>
              <a:pPr marL="0" lvl="0" indent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lang="en-US" dirty="0"/>
                <a:t>Prepare </a:t>
              </a:r>
              <a:r>
                <a:rPr lang="en-US" dirty="0" err="1"/>
                <a:t>aena</a:t>
              </a:r>
              <a:r>
                <a:rPr lang="en-US" dirty="0"/>
                <a:t> </a:t>
              </a:r>
              <a:r>
                <a:rPr lang="en-US" kern="1200" dirty="0">
                  <a:solidFill>
                    <a:schemeClr val="accent2"/>
                  </a:solidFill>
                </a:rPr>
                <a:t>flight info </a:t>
              </a:r>
              <a:r>
                <a:rPr lang="en-US" kern="1200" dirty="0"/>
                <a:t>page for next </a:t>
              </a:r>
              <a:r>
                <a:rPr lang="en-US" kern="1200" dirty="0">
                  <a:solidFill>
                    <a:schemeClr val="accent2"/>
                  </a:solidFill>
                </a:rPr>
                <a:t>6hrs</a:t>
              </a:r>
              <a:r>
                <a:rPr lang="en-US" kern="1200" dirty="0"/>
                <a:t> of flights</a:t>
              </a:r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C22D3B77-A79C-E0D8-292A-74CB4FF88609}"/>
                </a:ext>
              </a:extLst>
            </p:cNvPr>
            <p:cNvSpPr/>
            <p:nvPr/>
          </p:nvSpPr>
          <p:spPr>
            <a:xfrm>
              <a:off x="4727651" y="4912399"/>
              <a:ext cx="1868888" cy="1627926"/>
            </a:xfrm>
            <a:custGeom>
              <a:avLst/>
              <a:gdLst>
                <a:gd name="connsiteX0" fmla="*/ 0 w 1868888"/>
                <a:gd name="connsiteY0" fmla="*/ 325585 h 1627926"/>
                <a:gd name="connsiteX1" fmla="*/ 608859 w 1868888"/>
                <a:gd name="connsiteY1" fmla="*/ 325585 h 1627926"/>
                <a:gd name="connsiteX2" fmla="*/ 608859 w 1868888"/>
                <a:gd name="connsiteY2" fmla="*/ 325585 h 1627926"/>
                <a:gd name="connsiteX3" fmla="*/ 608859 w 1868888"/>
                <a:gd name="connsiteY3" fmla="*/ 325585 h 1627926"/>
                <a:gd name="connsiteX4" fmla="*/ 934444 w 1868888"/>
                <a:gd name="connsiteY4" fmla="*/ 0 h 1627926"/>
                <a:gd name="connsiteX5" fmla="*/ 1260029 w 1868888"/>
                <a:gd name="connsiteY5" fmla="*/ 325585 h 1627926"/>
                <a:gd name="connsiteX6" fmla="*/ 1260029 w 1868888"/>
                <a:gd name="connsiteY6" fmla="*/ 325585 h 1627926"/>
                <a:gd name="connsiteX7" fmla="*/ 1260029 w 1868888"/>
                <a:gd name="connsiteY7" fmla="*/ 325585 h 1627926"/>
                <a:gd name="connsiteX8" fmla="*/ 1868888 w 1868888"/>
                <a:gd name="connsiteY8" fmla="*/ 325585 h 1627926"/>
                <a:gd name="connsiteX9" fmla="*/ 1868888 w 1868888"/>
                <a:gd name="connsiteY9" fmla="*/ 1627926 h 1627926"/>
                <a:gd name="connsiteX10" fmla="*/ 0 w 1868888"/>
                <a:gd name="connsiteY10" fmla="*/ 1627926 h 1627926"/>
                <a:gd name="connsiteX11" fmla="*/ 0 w 1868888"/>
                <a:gd name="connsiteY11" fmla="*/ 325585 h 1627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68888" h="1627926">
                  <a:moveTo>
                    <a:pt x="0" y="325585"/>
                  </a:moveTo>
                  <a:lnTo>
                    <a:pt x="608859" y="325585"/>
                  </a:lnTo>
                  <a:lnTo>
                    <a:pt x="608859" y="325585"/>
                  </a:lnTo>
                  <a:lnTo>
                    <a:pt x="608859" y="325585"/>
                  </a:lnTo>
                  <a:lnTo>
                    <a:pt x="934444" y="0"/>
                  </a:lnTo>
                  <a:lnTo>
                    <a:pt x="1260029" y="325585"/>
                  </a:lnTo>
                  <a:lnTo>
                    <a:pt x="1260029" y="325585"/>
                  </a:lnTo>
                  <a:lnTo>
                    <a:pt x="1260029" y="325585"/>
                  </a:lnTo>
                  <a:lnTo>
                    <a:pt x="1868888" y="325585"/>
                  </a:lnTo>
                  <a:lnTo>
                    <a:pt x="1868888" y="1627926"/>
                  </a:lnTo>
                  <a:lnTo>
                    <a:pt x="0" y="1627926"/>
                  </a:lnTo>
                  <a:lnTo>
                    <a:pt x="0" y="325585"/>
                  </a:lnTo>
                  <a:close/>
                </a:path>
              </a:pathLst>
            </a:custGeom>
          </p:spPr>
          <p:style>
            <a:lnRef idx="2">
              <a:schemeClr val="accent5">
                <a:tint val="40000"/>
                <a:alpha val="90000"/>
                <a:hueOff val="1515305"/>
                <a:satOff val="-15902"/>
                <a:lumOff val="-1043"/>
                <a:alphaOff val="0"/>
              </a:schemeClr>
            </a:lnRef>
            <a:fillRef idx="1">
              <a:schemeClr val="accent5">
                <a:tint val="40000"/>
                <a:alpha val="90000"/>
                <a:hueOff val="1515305"/>
                <a:satOff val="-15902"/>
                <a:lumOff val="-1043"/>
                <a:alphaOff val="0"/>
              </a:schemeClr>
            </a:fillRef>
            <a:effectRef idx="0">
              <a:schemeClr val="accent5">
                <a:tint val="40000"/>
                <a:alpha val="90000"/>
                <a:hueOff val="1515305"/>
                <a:satOff val="-15902"/>
                <a:lumOff val="-1043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47420" tIns="490685" rIns="147420" bIns="165100" numCol="1" spcCol="1270" anchor="ctr" anchorCtr="0">
              <a:noAutofit/>
            </a:bodyPr>
            <a:lstStyle/>
            <a:p>
              <a:pPr marL="0" lvl="0" indent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lang="en-US" dirty="0"/>
                <a:t>Retrieve all information </a:t>
              </a:r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2D15AD17-26F9-0A1B-220E-27A958F468EE}"/>
                </a:ext>
              </a:extLst>
            </p:cNvPr>
            <p:cNvSpPr/>
            <p:nvPr/>
          </p:nvSpPr>
          <p:spPr>
            <a:xfrm>
              <a:off x="6804194" y="4912399"/>
              <a:ext cx="1868888" cy="1627926"/>
            </a:xfrm>
            <a:custGeom>
              <a:avLst/>
              <a:gdLst>
                <a:gd name="connsiteX0" fmla="*/ 0 w 1868888"/>
                <a:gd name="connsiteY0" fmla="*/ 325585 h 1627926"/>
                <a:gd name="connsiteX1" fmla="*/ 608859 w 1868888"/>
                <a:gd name="connsiteY1" fmla="*/ 325585 h 1627926"/>
                <a:gd name="connsiteX2" fmla="*/ 608859 w 1868888"/>
                <a:gd name="connsiteY2" fmla="*/ 325585 h 1627926"/>
                <a:gd name="connsiteX3" fmla="*/ 608859 w 1868888"/>
                <a:gd name="connsiteY3" fmla="*/ 325585 h 1627926"/>
                <a:gd name="connsiteX4" fmla="*/ 934444 w 1868888"/>
                <a:gd name="connsiteY4" fmla="*/ 0 h 1627926"/>
                <a:gd name="connsiteX5" fmla="*/ 1260029 w 1868888"/>
                <a:gd name="connsiteY5" fmla="*/ 325585 h 1627926"/>
                <a:gd name="connsiteX6" fmla="*/ 1260029 w 1868888"/>
                <a:gd name="connsiteY6" fmla="*/ 325585 h 1627926"/>
                <a:gd name="connsiteX7" fmla="*/ 1260029 w 1868888"/>
                <a:gd name="connsiteY7" fmla="*/ 325585 h 1627926"/>
                <a:gd name="connsiteX8" fmla="*/ 1868888 w 1868888"/>
                <a:gd name="connsiteY8" fmla="*/ 325585 h 1627926"/>
                <a:gd name="connsiteX9" fmla="*/ 1868888 w 1868888"/>
                <a:gd name="connsiteY9" fmla="*/ 1627926 h 1627926"/>
                <a:gd name="connsiteX10" fmla="*/ 0 w 1868888"/>
                <a:gd name="connsiteY10" fmla="*/ 1627926 h 1627926"/>
                <a:gd name="connsiteX11" fmla="*/ 0 w 1868888"/>
                <a:gd name="connsiteY11" fmla="*/ 325585 h 1627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68888" h="1627926">
                  <a:moveTo>
                    <a:pt x="0" y="325585"/>
                  </a:moveTo>
                  <a:lnTo>
                    <a:pt x="608859" y="325585"/>
                  </a:lnTo>
                  <a:lnTo>
                    <a:pt x="608859" y="325585"/>
                  </a:lnTo>
                  <a:lnTo>
                    <a:pt x="608859" y="325585"/>
                  </a:lnTo>
                  <a:lnTo>
                    <a:pt x="934444" y="0"/>
                  </a:lnTo>
                  <a:lnTo>
                    <a:pt x="1260029" y="325585"/>
                  </a:lnTo>
                  <a:lnTo>
                    <a:pt x="1260029" y="325585"/>
                  </a:lnTo>
                  <a:lnTo>
                    <a:pt x="1260029" y="325585"/>
                  </a:lnTo>
                  <a:lnTo>
                    <a:pt x="1868888" y="325585"/>
                  </a:lnTo>
                  <a:lnTo>
                    <a:pt x="1868888" y="1627926"/>
                  </a:lnTo>
                  <a:lnTo>
                    <a:pt x="0" y="1627926"/>
                  </a:lnTo>
                  <a:lnTo>
                    <a:pt x="0" y="325585"/>
                  </a:lnTo>
                  <a:close/>
                </a:path>
              </a:pathLst>
            </a:custGeom>
          </p:spPr>
          <p:style>
            <a:lnRef idx="2">
              <a:schemeClr val="accent5">
                <a:tint val="40000"/>
                <a:alpha val="90000"/>
                <a:hueOff val="2083545"/>
                <a:satOff val="-21865"/>
                <a:lumOff val="-1434"/>
                <a:alphaOff val="0"/>
              </a:schemeClr>
            </a:lnRef>
            <a:fillRef idx="1">
              <a:schemeClr val="accent5">
                <a:tint val="40000"/>
                <a:alpha val="90000"/>
                <a:hueOff val="2083545"/>
                <a:satOff val="-21865"/>
                <a:lumOff val="-1434"/>
                <a:alphaOff val="0"/>
              </a:schemeClr>
            </a:fillRef>
            <a:effectRef idx="0">
              <a:schemeClr val="accent5">
                <a:tint val="40000"/>
                <a:alpha val="90000"/>
                <a:hueOff val="2083545"/>
                <a:satOff val="-21865"/>
                <a:lumOff val="-1434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47420" tIns="490685" rIns="147420" bIns="165100" numCol="1" spcCol="1270" anchor="ctr" anchorCtr="0">
              <a:noAutofit/>
            </a:bodyPr>
            <a:lstStyle/>
            <a:p>
              <a:pPr marL="0" lvl="0" indent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lang="en-US" kern="1200" dirty="0">
                  <a:solidFill>
                    <a:schemeClr val="accent2"/>
                  </a:solidFill>
                </a:rPr>
                <a:t>Loop</a:t>
              </a:r>
              <a:r>
                <a:rPr lang="en-US" kern="1200" dirty="0"/>
                <a:t> through search table for each AENA TABLE</a:t>
              </a:r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71681203-52A3-1426-064E-520749D1F5D8}"/>
                </a:ext>
              </a:extLst>
            </p:cNvPr>
            <p:cNvSpPr/>
            <p:nvPr/>
          </p:nvSpPr>
          <p:spPr>
            <a:xfrm>
              <a:off x="8880736" y="4912399"/>
              <a:ext cx="1868888" cy="1627926"/>
            </a:xfrm>
            <a:custGeom>
              <a:avLst/>
              <a:gdLst>
                <a:gd name="connsiteX0" fmla="*/ 0 w 1868888"/>
                <a:gd name="connsiteY0" fmla="*/ 325585 h 1627926"/>
                <a:gd name="connsiteX1" fmla="*/ 608859 w 1868888"/>
                <a:gd name="connsiteY1" fmla="*/ 325585 h 1627926"/>
                <a:gd name="connsiteX2" fmla="*/ 608859 w 1868888"/>
                <a:gd name="connsiteY2" fmla="*/ 325585 h 1627926"/>
                <a:gd name="connsiteX3" fmla="*/ 608859 w 1868888"/>
                <a:gd name="connsiteY3" fmla="*/ 325585 h 1627926"/>
                <a:gd name="connsiteX4" fmla="*/ 934444 w 1868888"/>
                <a:gd name="connsiteY4" fmla="*/ 0 h 1627926"/>
                <a:gd name="connsiteX5" fmla="*/ 1260029 w 1868888"/>
                <a:gd name="connsiteY5" fmla="*/ 325585 h 1627926"/>
                <a:gd name="connsiteX6" fmla="*/ 1260029 w 1868888"/>
                <a:gd name="connsiteY6" fmla="*/ 325585 h 1627926"/>
                <a:gd name="connsiteX7" fmla="*/ 1260029 w 1868888"/>
                <a:gd name="connsiteY7" fmla="*/ 325585 h 1627926"/>
                <a:gd name="connsiteX8" fmla="*/ 1868888 w 1868888"/>
                <a:gd name="connsiteY8" fmla="*/ 325585 h 1627926"/>
                <a:gd name="connsiteX9" fmla="*/ 1868888 w 1868888"/>
                <a:gd name="connsiteY9" fmla="*/ 1627926 h 1627926"/>
                <a:gd name="connsiteX10" fmla="*/ 0 w 1868888"/>
                <a:gd name="connsiteY10" fmla="*/ 1627926 h 1627926"/>
                <a:gd name="connsiteX11" fmla="*/ 0 w 1868888"/>
                <a:gd name="connsiteY11" fmla="*/ 325585 h 1627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68888" h="1627926">
                  <a:moveTo>
                    <a:pt x="0" y="325585"/>
                  </a:moveTo>
                  <a:lnTo>
                    <a:pt x="608859" y="325585"/>
                  </a:lnTo>
                  <a:lnTo>
                    <a:pt x="608859" y="325585"/>
                  </a:lnTo>
                  <a:lnTo>
                    <a:pt x="608859" y="325585"/>
                  </a:lnTo>
                  <a:lnTo>
                    <a:pt x="934444" y="0"/>
                  </a:lnTo>
                  <a:lnTo>
                    <a:pt x="1260029" y="325585"/>
                  </a:lnTo>
                  <a:lnTo>
                    <a:pt x="1260029" y="325585"/>
                  </a:lnTo>
                  <a:lnTo>
                    <a:pt x="1260029" y="325585"/>
                  </a:lnTo>
                  <a:lnTo>
                    <a:pt x="1868888" y="325585"/>
                  </a:lnTo>
                  <a:lnTo>
                    <a:pt x="1868888" y="1627926"/>
                  </a:lnTo>
                  <a:lnTo>
                    <a:pt x="0" y="1627926"/>
                  </a:lnTo>
                  <a:lnTo>
                    <a:pt x="0" y="325585"/>
                  </a:lnTo>
                  <a:close/>
                </a:path>
              </a:pathLst>
            </a:custGeom>
            <a:solidFill>
              <a:schemeClr val="accent5">
                <a:tint val="40000"/>
                <a:hueOff val="2651784"/>
                <a:satOff val="-27828"/>
                <a:lumOff val="-1825"/>
                <a:alpha val="90072"/>
              </a:schemeClr>
            </a:solidFill>
          </p:spPr>
          <p:style>
            <a:lnRef idx="2">
              <a:schemeClr val="accent5">
                <a:tint val="40000"/>
                <a:alpha val="90000"/>
                <a:hueOff val="2651784"/>
                <a:satOff val="-27828"/>
                <a:lumOff val="-1825"/>
                <a:alphaOff val="0"/>
              </a:schemeClr>
            </a:lnRef>
            <a:fillRef idx="1">
              <a:schemeClr val="accent5">
                <a:tint val="40000"/>
                <a:alpha val="90000"/>
                <a:hueOff val="2651784"/>
                <a:satOff val="-27828"/>
                <a:lumOff val="-1825"/>
                <a:alphaOff val="0"/>
              </a:schemeClr>
            </a:fillRef>
            <a:effectRef idx="0">
              <a:schemeClr val="accent5">
                <a:tint val="40000"/>
                <a:alpha val="90000"/>
                <a:hueOff val="2651784"/>
                <a:satOff val="-27828"/>
                <a:lumOff val="-1825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47420" tIns="490685" rIns="147420" bIns="165100" numCol="1" spcCol="1270" anchor="ctr" anchorCtr="0">
              <a:noAutofit/>
            </a:bodyPr>
            <a:lstStyle/>
            <a:p>
              <a:pPr marL="0" lvl="0" indent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lang="en-US" kern="1200" dirty="0">
                  <a:solidFill>
                    <a:schemeClr val="accent2"/>
                  </a:solidFill>
                </a:rPr>
                <a:t>Final output</a:t>
              </a:r>
              <a:r>
                <a:rPr lang="en-US" kern="1200" dirty="0"/>
                <a:t>: all upcoming flights in </a:t>
              </a:r>
              <a:r>
                <a:rPr lang="en-US" kern="1200" dirty="0" err="1"/>
                <a:t>spain</a:t>
              </a:r>
              <a:r>
                <a:rPr lang="en-US" kern="1200" dirty="0"/>
                <a:t> table.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551551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466C3C-F7E2-26D8-D72C-61B693B711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3" y="609600"/>
            <a:ext cx="10197494" cy="1099457"/>
          </a:xfrm>
        </p:spPr>
        <p:txBody>
          <a:bodyPr>
            <a:normAutofit/>
          </a:bodyPr>
          <a:lstStyle/>
          <a:p>
            <a:r>
              <a:rPr lang="en-US" dirty="0" err="1"/>
              <a:t>Rselenium</a:t>
            </a:r>
            <a:r>
              <a:rPr lang="en-US" dirty="0"/>
              <a:t> to prepare the page</a:t>
            </a:r>
          </a:p>
        </p:txBody>
      </p: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4E48BD4-2E26-6847-3AE2-6D9A17458BF9}"/>
              </a:ext>
            </a:extLst>
          </p:cNvPr>
          <p:cNvGrpSpPr/>
          <p:nvPr/>
        </p:nvGrpSpPr>
        <p:grpSpPr>
          <a:xfrm>
            <a:off x="1033511" y="2802784"/>
            <a:ext cx="10260001" cy="2385000"/>
            <a:chOff x="1033511" y="2802784"/>
            <a:chExt cx="10260001" cy="2385000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0336A987-9D92-B56D-D7BC-02AEF0FFC0B9}"/>
                </a:ext>
              </a:extLst>
            </p:cNvPr>
            <p:cNvSpPr/>
            <p:nvPr/>
          </p:nvSpPr>
          <p:spPr>
            <a:xfrm>
              <a:off x="1384512" y="2802784"/>
              <a:ext cx="1098000" cy="1098000"/>
            </a:xfrm>
            <a:prstGeom prst="ellipse">
              <a:avLst/>
            </a:prstGeom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/>
          </p:style>
          <p:txBody>
            <a:bodyPr/>
            <a:lstStyle/>
            <a:p>
              <a:endParaRPr lang="en-US" sz="2000"/>
            </a:p>
          </p:txBody>
        </p:sp>
        <p:sp>
          <p:nvSpPr>
            <p:cNvPr id="6" name="Rectangle 5" descr="Magnifying glass">
              <a:extLst>
                <a:ext uri="{FF2B5EF4-FFF2-40B4-BE49-F238E27FC236}">
                  <a16:creationId xmlns:a16="http://schemas.microsoft.com/office/drawing/2014/main" id="{20383742-637E-3E45-F1F1-81BBF618F735}"/>
                </a:ext>
              </a:extLst>
            </p:cNvPr>
            <p:cNvSpPr/>
            <p:nvPr/>
          </p:nvSpPr>
          <p:spPr>
            <a:xfrm>
              <a:off x="1618512" y="3036784"/>
              <a:ext cx="630000" cy="630000"/>
            </a:xfrm>
            <a:prstGeom prst="rect">
              <a:avLst/>
            </a:prstGeom>
            <a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 sz="2000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CA3C346F-213C-56B1-3A8C-D3C53684EF8C}"/>
                </a:ext>
              </a:extLst>
            </p:cNvPr>
            <p:cNvSpPr/>
            <p:nvPr/>
          </p:nvSpPr>
          <p:spPr>
            <a:xfrm>
              <a:off x="1033511" y="4242784"/>
              <a:ext cx="1800000" cy="945000"/>
            </a:xfrm>
            <a:custGeom>
              <a:avLst/>
              <a:gdLst>
                <a:gd name="connsiteX0" fmla="*/ 0 w 1800000"/>
                <a:gd name="connsiteY0" fmla="*/ 0 h 945000"/>
                <a:gd name="connsiteX1" fmla="*/ 1800000 w 1800000"/>
                <a:gd name="connsiteY1" fmla="*/ 0 h 945000"/>
                <a:gd name="connsiteX2" fmla="*/ 1800000 w 1800000"/>
                <a:gd name="connsiteY2" fmla="*/ 945000 h 945000"/>
                <a:gd name="connsiteX3" fmla="*/ 0 w 1800000"/>
                <a:gd name="connsiteY3" fmla="*/ 945000 h 945000"/>
                <a:gd name="connsiteX4" fmla="*/ 0 w 1800000"/>
                <a:gd name="connsiteY4" fmla="*/ 0 h 94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0000" h="945000">
                  <a:moveTo>
                    <a:pt x="0" y="0"/>
                  </a:moveTo>
                  <a:lnTo>
                    <a:pt x="1800000" y="0"/>
                  </a:lnTo>
                  <a:lnTo>
                    <a:pt x="1800000" y="945000"/>
                  </a:lnTo>
                  <a:lnTo>
                    <a:pt x="0" y="94500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7112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lang="en-US" sz="2000" kern="1200" dirty="0"/>
                <a:t>input airport name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4580FFD3-4ED9-C316-0FFB-0DC4BF748DD7}"/>
                </a:ext>
              </a:extLst>
            </p:cNvPr>
            <p:cNvSpPr/>
            <p:nvPr/>
          </p:nvSpPr>
          <p:spPr>
            <a:xfrm>
              <a:off x="3499512" y="2802784"/>
              <a:ext cx="1098000" cy="1098000"/>
            </a:xfrm>
            <a:prstGeom prst="ellipse">
              <a:avLst/>
            </a:prstGeom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/>
          </p:style>
          <p:txBody>
            <a:bodyPr/>
            <a:lstStyle/>
            <a:p>
              <a:endParaRPr lang="en-US" sz="2000"/>
            </a:p>
          </p:txBody>
        </p:sp>
        <p:sp>
          <p:nvSpPr>
            <p:cNvPr id="10" name="Rectangle 9" descr="Stopwatch">
              <a:extLst>
                <a:ext uri="{FF2B5EF4-FFF2-40B4-BE49-F238E27FC236}">
                  <a16:creationId xmlns:a16="http://schemas.microsoft.com/office/drawing/2014/main" id="{2A61F49E-D8F5-8933-1CA9-6512CA9B1F64}"/>
                </a:ext>
              </a:extLst>
            </p:cNvPr>
            <p:cNvSpPr/>
            <p:nvPr/>
          </p:nvSpPr>
          <p:spPr>
            <a:xfrm>
              <a:off x="3733512" y="3036784"/>
              <a:ext cx="630000" cy="630000"/>
            </a:xfrm>
            <a:prstGeom prst="rect">
              <a:avLst/>
            </a:prstGeom>
            <a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 sz="200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0A4142EB-F0B0-92B1-F478-21D1F67EEDF6}"/>
                </a:ext>
              </a:extLst>
            </p:cNvPr>
            <p:cNvSpPr/>
            <p:nvPr/>
          </p:nvSpPr>
          <p:spPr>
            <a:xfrm>
              <a:off x="3148512" y="4242784"/>
              <a:ext cx="1800000" cy="945000"/>
            </a:xfrm>
            <a:custGeom>
              <a:avLst/>
              <a:gdLst>
                <a:gd name="connsiteX0" fmla="*/ 0 w 1800000"/>
                <a:gd name="connsiteY0" fmla="*/ 0 h 945000"/>
                <a:gd name="connsiteX1" fmla="*/ 1800000 w 1800000"/>
                <a:gd name="connsiteY1" fmla="*/ 0 h 945000"/>
                <a:gd name="connsiteX2" fmla="*/ 1800000 w 1800000"/>
                <a:gd name="connsiteY2" fmla="*/ 945000 h 945000"/>
                <a:gd name="connsiteX3" fmla="*/ 0 w 1800000"/>
                <a:gd name="connsiteY3" fmla="*/ 945000 h 945000"/>
                <a:gd name="connsiteX4" fmla="*/ 0 w 1800000"/>
                <a:gd name="connsiteY4" fmla="*/ 0 h 94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0000" h="945000">
                  <a:moveTo>
                    <a:pt x="0" y="0"/>
                  </a:moveTo>
                  <a:lnTo>
                    <a:pt x="1800000" y="0"/>
                  </a:lnTo>
                  <a:lnTo>
                    <a:pt x="1800000" y="945000"/>
                  </a:lnTo>
                  <a:lnTo>
                    <a:pt x="0" y="94500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7112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lang="en-US" sz="2000" kern="1200" dirty="0"/>
                <a:t>Retrieve hour and minute then adjust end search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BDCA5601-3415-D6F9-9997-A98B398E22AC}"/>
                </a:ext>
              </a:extLst>
            </p:cNvPr>
            <p:cNvSpPr/>
            <p:nvPr/>
          </p:nvSpPr>
          <p:spPr>
            <a:xfrm>
              <a:off x="5614512" y="2802784"/>
              <a:ext cx="1098000" cy="1098000"/>
            </a:xfrm>
            <a:prstGeom prst="ellipse">
              <a:avLst/>
            </a:prstGeom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/>
          </p:style>
          <p:txBody>
            <a:bodyPr/>
            <a:lstStyle/>
            <a:p>
              <a:endParaRPr lang="en-US" sz="2000"/>
            </a:p>
          </p:txBody>
        </p:sp>
        <p:sp>
          <p:nvSpPr>
            <p:cNvPr id="16" name="Rectangle 15" descr="Daily Calendar">
              <a:extLst>
                <a:ext uri="{FF2B5EF4-FFF2-40B4-BE49-F238E27FC236}">
                  <a16:creationId xmlns:a16="http://schemas.microsoft.com/office/drawing/2014/main" id="{310229BF-AD94-BD9F-B0A5-3A02F36F563A}"/>
                </a:ext>
              </a:extLst>
            </p:cNvPr>
            <p:cNvSpPr/>
            <p:nvPr/>
          </p:nvSpPr>
          <p:spPr>
            <a:xfrm>
              <a:off x="5848512" y="3036784"/>
              <a:ext cx="630000" cy="630000"/>
            </a:xfrm>
            <a:prstGeom prst="rect">
              <a:avLst/>
            </a:prstGeom>
            <a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 sz="2000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5D7EE491-DCF3-3AA0-0DA5-ABFF0821A9EE}"/>
                </a:ext>
              </a:extLst>
            </p:cNvPr>
            <p:cNvSpPr/>
            <p:nvPr/>
          </p:nvSpPr>
          <p:spPr>
            <a:xfrm>
              <a:off x="5263512" y="4242784"/>
              <a:ext cx="1800000" cy="945000"/>
            </a:xfrm>
            <a:custGeom>
              <a:avLst/>
              <a:gdLst>
                <a:gd name="connsiteX0" fmla="*/ 0 w 1800000"/>
                <a:gd name="connsiteY0" fmla="*/ 0 h 945000"/>
                <a:gd name="connsiteX1" fmla="*/ 1800000 w 1800000"/>
                <a:gd name="connsiteY1" fmla="*/ 0 h 945000"/>
                <a:gd name="connsiteX2" fmla="*/ 1800000 w 1800000"/>
                <a:gd name="connsiteY2" fmla="*/ 945000 h 945000"/>
                <a:gd name="connsiteX3" fmla="*/ 0 w 1800000"/>
                <a:gd name="connsiteY3" fmla="*/ 945000 h 945000"/>
                <a:gd name="connsiteX4" fmla="*/ 0 w 1800000"/>
                <a:gd name="connsiteY4" fmla="*/ 0 h 94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0000" h="945000">
                  <a:moveTo>
                    <a:pt x="0" y="0"/>
                  </a:moveTo>
                  <a:lnTo>
                    <a:pt x="1800000" y="0"/>
                  </a:lnTo>
                  <a:lnTo>
                    <a:pt x="1800000" y="945000"/>
                  </a:lnTo>
                  <a:lnTo>
                    <a:pt x="0" y="94500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7112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lang="en-US" sz="2000" kern="1200"/>
                <a:t>Retrieve calendar details and set end time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01CAA3E-B815-0D47-3976-DC308BC22AE9}"/>
                </a:ext>
              </a:extLst>
            </p:cNvPr>
            <p:cNvSpPr/>
            <p:nvPr/>
          </p:nvSpPr>
          <p:spPr>
            <a:xfrm>
              <a:off x="7729512" y="2802784"/>
              <a:ext cx="1098000" cy="1098000"/>
            </a:xfrm>
            <a:prstGeom prst="ellipse">
              <a:avLst/>
            </a:prstGeom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/>
          </p:style>
          <p:txBody>
            <a:bodyPr/>
            <a:lstStyle/>
            <a:p>
              <a:endParaRPr lang="en-US" sz="2000"/>
            </a:p>
          </p:txBody>
        </p:sp>
        <p:sp>
          <p:nvSpPr>
            <p:cNvPr id="20" name="Rectangle 19" descr="Refresh">
              <a:extLst>
                <a:ext uri="{FF2B5EF4-FFF2-40B4-BE49-F238E27FC236}">
                  <a16:creationId xmlns:a16="http://schemas.microsoft.com/office/drawing/2014/main" id="{5F04A4D2-4A33-1F5D-E8EB-912BA715FE2B}"/>
                </a:ext>
              </a:extLst>
            </p:cNvPr>
            <p:cNvSpPr/>
            <p:nvPr/>
          </p:nvSpPr>
          <p:spPr>
            <a:xfrm>
              <a:off x="7963512" y="3036784"/>
              <a:ext cx="630000" cy="630000"/>
            </a:xfrm>
            <a:prstGeom prst="rect">
              <a:avLst/>
            </a:prstGeom>
            <a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 sz="2000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89397624-D7BC-5666-1804-AD5AC6799094}"/>
                </a:ext>
              </a:extLst>
            </p:cNvPr>
            <p:cNvSpPr/>
            <p:nvPr/>
          </p:nvSpPr>
          <p:spPr>
            <a:xfrm>
              <a:off x="7378512" y="4242784"/>
              <a:ext cx="1800000" cy="945000"/>
            </a:xfrm>
            <a:custGeom>
              <a:avLst/>
              <a:gdLst>
                <a:gd name="connsiteX0" fmla="*/ 0 w 1800000"/>
                <a:gd name="connsiteY0" fmla="*/ 0 h 945000"/>
                <a:gd name="connsiteX1" fmla="*/ 1800000 w 1800000"/>
                <a:gd name="connsiteY1" fmla="*/ 0 h 945000"/>
                <a:gd name="connsiteX2" fmla="*/ 1800000 w 1800000"/>
                <a:gd name="connsiteY2" fmla="*/ 945000 h 945000"/>
                <a:gd name="connsiteX3" fmla="*/ 0 w 1800000"/>
                <a:gd name="connsiteY3" fmla="*/ 945000 h 945000"/>
                <a:gd name="connsiteX4" fmla="*/ 0 w 1800000"/>
                <a:gd name="connsiteY4" fmla="*/ 0 h 94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0000" h="945000">
                  <a:moveTo>
                    <a:pt x="0" y="0"/>
                  </a:moveTo>
                  <a:lnTo>
                    <a:pt x="1800000" y="0"/>
                  </a:lnTo>
                  <a:lnTo>
                    <a:pt x="1800000" y="945000"/>
                  </a:lnTo>
                  <a:lnTo>
                    <a:pt x="0" y="94500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7112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lang="en-US" sz="2000" kern="1200" dirty="0"/>
                <a:t>Update search</a:t>
              </a: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F9E21B0C-345D-977F-68A2-445961A4DAC6}"/>
                </a:ext>
              </a:extLst>
            </p:cNvPr>
            <p:cNvSpPr/>
            <p:nvPr/>
          </p:nvSpPr>
          <p:spPr>
            <a:xfrm>
              <a:off x="9844512" y="2802784"/>
              <a:ext cx="1098000" cy="1098000"/>
            </a:xfrm>
            <a:prstGeom prst="ellipse">
              <a:avLst/>
            </a:prstGeom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hemeClr val="accent6">
                <a:hueOff val="0"/>
                <a:satOff val="0"/>
                <a:lumOff val="0"/>
                <a:alphaOff val="0"/>
              </a:schemeClr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/>
          </p:style>
          <p:txBody>
            <a:bodyPr/>
            <a:lstStyle/>
            <a:p>
              <a:endParaRPr lang="en-US" sz="2000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EAB25C29-46A5-9D99-54EC-49040E9B4ABA}"/>
                </a:ext>
              </a:extLst>
            </p:cNvPr>
            <p:cNvSpPr/>
            <p:nvPr/>
          </p:nvSpPr>
          <p:spPr>
            <a:xfrm>
              <a:off x="9493512" y="4242784"/>
              <a:ext cx="1800000" cy="945000"/>
            </a:xfrm>
            <a:custGeom>
              <a:avLst/>
              <a:gdLst>
                <a:gd name="connsiteX0" fmla="*/ 0 w 1800000"/>
                <a:gd name="connsiteY0" fmla="*/ 0 h 945000"/>
                <a:gd name="connsiteX1" fmla="*/ 1800000 w 1800000"/>
                <a:gd name="connsiteY1" fmla="*/ 0 h 945000"/>
                <a:gd name="connsiteX2" fmla="*/ 1800000 w 1800000"/>
                <a:gd name="connsiteY2" fmla="*/ 945000 h 945000"/>
                <a:gd name="connsiteX3" fmla="*/ 0 w 1800000"/>
                <a:gd name="connsiteY3" fmla="*/ 945000 h 945000"/>
                <a:gd name="connsiteX4" fmla="*/ 0 w 1800000"/>
                <a:gd name="connsiteY4" fmla="*/ 0 h 94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0000" h="945000">
                  <a:moveTo>
                    <a:pt x="0" y="0"/>
                  </a:moveTo>
                  <a:lnTo>
                    <a:pt x="1800000" y="0"/>
                  </a:lnTo>
                  <a:lnTo>
                    <a:pt x="1800000" y="945000"/>
                  </a:lnTo>
                  <a:lnTo>
                    <a:pt x="0" y="94500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7112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lang="en-US" sz="2000" kern="1200" dirty="0"/>
                <a:t>Expand page search</a:t>
              </a:r>
            </a:p>
          </p:txBody>
        </p:sp>
      </p:grpSp>
      <p:sp>
        <p:nvSpPr>
          <p:cNvPr id="27" name="Plus 26">
            <a:extLst>
              <a:ext uri="{FF2B5EF4-FFF2-40B4-BE49-F238E27FC236}">
                <a16:creationId xmlns:a16="http://schemas.microsoft.com/office/drawing/2014/main" id="{83F411EC-4372-CD50-905D-01F8D36ACDEB}"/>
              </a:ext>
            </a:extLst>
          </p:cNvPr>
          <p:cNvSpPr/>
          <p:nvPr/>
        </p:nvSpPr>
        <p:spPr>
          <a:xfrm>
            <a:off x="10033512" y="2991784"/>
            <a:ext cx="720000" cy="720000"/>
          </a:xfrm>
          <a:prstGeom prst="mathPlu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1913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E8CC9C-A332-3690-285B-707CCB22EA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... Easier to see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CE95CCC-D83D-73EF-7EC1-1DE9813288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8615" y="1371104"/>
            <a:ext cx="6326249" cy="4744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2842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19" name="Group 9318">
            <a:extLst>
              <a:ext uri="{FF2B5EF4-FFF2-40B4-BE49-F238E27FC236}">
                <a16:creationId xmlns:a16="http://schemas.microsoft.com/office/drawing/2014/main" id="{D920209C-E85B-4D6F-A56F-724F5ADA8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9320" name="Straight Connector 9319">
              <a:extLst>
                <a:ext uri="{FF2B5EF4-FFF2-40B4-BE49-F238E27FC236}">
                  <a16:creationId xmlns:a16="http://schemas.microsoft.com/office/drawing/2014/main" id="{9125522E-1DFD-4F78-912B-B922A2D39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21" name="Straight Connector 9320">
              <a:extLst>
                <a:ext uri="{FF2B5EF4-FFF2-40B4-BE49-F238E27FC236}">
                  <a16:creationId xmlns:a16="http://schemas.microsoft.com/office/drawing/2014/main" id="{FDA72C10-FE9D-49B3-80CB-A7EE8BCB38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322" name="Rectangle 23">
              <a:extLst>
                <a:ext uri="{FF2B5EF4-FFF2-40B4-BE49-F238E27FC236}">
                  <a16:creationId xmlns:a16="http://schemas.microsoft.com/office/drawing/2014/main" id="{6E7DF470-1055-45E4-AB9D-11E42EC538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9323" name="Rectangle 25">
              <a:extLst>
                <a:ext uri="{FF2B5EF4-FFF2-40B4-BE49-F238E27FC236}">
                  <a16:creationId xmlns:a16="http://schemas.microsoft.com/office/drawing/2014/main" id="{6AA35CFF-3837-4B7F-B875-718AC2E14E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9324" name="Isosceles Triangle 9323">
              <a:extLst>
                <a:ext uri="{FF2B5EF4-FFF2-40B4-BE49-F238E27FC236}">
                  <a16:creationId xmlns:a16="http://schemas.microsoft.com/office/drawing/2014/main" id="{62F41804-A347-47E3-8BD8-BD00CF2F64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9325" name="Rectangle 27">
              <a:extLst>
                <a:ext uri="{FF2B5EF4-FFF2-40B4-BE49-F238E27FC236}">
                  <a16:creationId xmlns:a16="http://schemas.microsoft.com/office/drawing/2014/main" id="{76894B81-EE9C-4546-BCFA-DD9ED2C0AD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9326" name="Rectangle 28">
              <a:extLst>
                <a:ext uri="{FF2B5EF4-FFF2-40B4-BE49-F238E27FC236}">
                  <a16:creationId xmlns:a16="http://schemas.microsoft.com/office/drawing/2014/main" id="{3AF181D1-71AC-43D8-A6E1-D4C488D5DC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9327" name="Rectangle 29">
              <a:extLst>
                <a:ext uri="{FF2B5EF4-FFF2-40B4-BE49-F238E27FC236}">
                  <a16:creationId xmlns:a16="http://schemas.microsoft.com/office/drawing/2014/main" id="{4132D661-917C-4D2D-8E37-8590B55D91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9328" name="Isosceles Triangle 9327">
              <a:extLst>
                <a:ext uri="{FF2B5EF4-FFF2-40B4-BE49-F238E27FC236}">
                  <a16:creationId xmlns:a16="http://schemas.microsoft.com/office/drawing/2014/main" id="{7969643D-8B71-434D-A235-68CB241F9D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9329" name="Isosceles Triangle 9328">
              <a:extLst>
                <a:ext uri="{FF2B5EF4-FFF2-40B4-BE49-F238E27FC236}">
                  <a16:creationId xmlns:a16="http://schemas.microsoft.com/office/drawing/2014/main" id="{DF15C24A-4BCF-47C0-B2FA-76A0EF3384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 useBgFill="1">
        <p:nvSpPr>
          <p:cNvPr id="9331" name="Rectangle 9330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33" name="Isosceles Triangle 9332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9335" name="Isosceles Triangle 9334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0BA211F-36B5-6A1A-F502-D3FD9FC640FC}"/>
              </a:ext>
            </a:extLst>
          </p:cNvPr>
          <p:cNvSpPr txBox="1">
            <a:spLocks/>
          </p:cNvSpPr>
          <p:nvPr/>
        </p:nvSpPr>
        <p:spPr>
          <a:xfrm>
            <a:off x="1230229" y="609600"/>
            <a:ext cx="4164489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/>
              <a:t>Defensible coding 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80FBA3A-230C-17AC-16AF-396B2AFD43A8}"/>
              </a:ext>
            </a:extLst>
          </p:cNvPr>
          <p:cNvSpPr txBox="1">
            <a:spLocks/>
          </p:cNvSpPr>
          <p:nvPr/>
        </p:nvSpPr>
        <p:spPr>
          <a:xfrm>
            <a:off x="1260644" y="1554827"/>
            <a:ext cx="4569223" cy="388077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en-US" dirty="0"/>
              <a:t>Preventing crashes with: </a:t>
            </a:r>
          </a:p>
          <a:p>
            <a:r>
              <a:rPr lang="en-US" dirty="0"/>
              <a:t>Check in-scope flights exist</a:t>
            </a:r>
          </a:p>
          <a:p>
            <a:r>
              <a:rPr lang="en-US" dirty="0"/>
              <a:t>Dynamic time and hour search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Running the program at calendar change times:</a:t>
            </a:r>
          </a:p>
          <a:p>
            <a:pPr lvl="1"/>
            <a:r>
              <a:rPr lang="en-US" dirty="0"/>
              <a:t>after 6pm on the last day of the month</a:t>
            </a:r>
          </a:p>
          <a:p>
            <a:pPr lvl="1"/>
            <a:r>
              <a:rPr lang="en-US" dirty="0"/>
              <a:t>Between midnight and 2am due to inconsistency in search/real time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FEEE244-5955-843A-284E-5D8605212A15}"/>
              </a:ext>
            </a:extLst>
          </p:cNvPr>
          <p:cNvSpPr txBox="1">
            <a:spLocks/>
          </p:cNvSpPr>
          <p:nvPr/>
        </p:nvSpPr>
        <p:spPr>
          <a:xfrm>
            <a:off x="1230229" y="3488176"/>
            <a:ext cx="3895032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Known limitations 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A5CA7D7-F9FE-F71E-2E8A-E35365FDD612}"/>
              </a:ext>
            </a:extLst>
          </p:cNvPr>
          <p:cNvSpPr txBox="1">
            <a:spLocks/>
          </p:cNvSpPr>
          <p:nvPr/>
        </p:nvSpPr>
        <p:spPr>
          <a:xfrm>
            <a:off x="5924649" y="2089309"/>
            <a:ext cx="5183030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A95C9A5-A9DF-7899-F626-A38D8FCA1A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4396" y="1436914"/>
            <a:ext cx="3998686" cy="3998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70505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ECBC45-3D53-64DF-706D-CE2674479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Scrape static HTMLs</a:t>
            </a:r>
            <a:endParaRPr lang="en-GB" dirty="0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887B18B8-547D-02B0-110B-56CCB601B86E}"/>
              </a:ext>
            </a:extLst>
          </p:cNvPr>
          <p:cNvGrpSpPr/>
          <p:nvPr/>
        </p:nvGrpSpPr>
        <p:grpSpPr>
          <a:xfrm>
            <a:off x="965999" y="2137766"/>
            <a:ext cx="10260001" cy="2385000"/>
            <a:chOff x="965999" y="2137766"/>
            <a:chExt cx="10260001" cy="2385000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D2B1A378-5C6E-A4AA-ABE1-360A59BB2AAB}"/>
                </a:ext>
              </a:extLst>
            </p:cNvPr>
            <p:cNvGrpSpPr/>
            <p:nvPr/>
          </p:nvGrpSpPr>
          <p:grpSpPr>
            <a:xfrm>
              <a:off x="1317000" y="2137766"/>
              <a:ext cx="1098000" cy="1098000"/>
              <a:chOff x="1317000" y="2137766"/>
              <a:chExt cx="1098000" cy="1098000"/>
            </a:xfrm>
          </p:grpSpPr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B1C56AA2-82C1-4FA3-0599-7DEBA45008F3}"/>
                  </a:ext>
                </a:extLst>
              </p:cNvPr>
              <p:cNvSpPr/>
              <p:nvPr/>
            </p:nvSpPr>
            <p:spPr>
              <a:xfrm>
                <a:off x="1317000" y="2137766"/>
                <a:ext cx="1098000" cy="1098000"/>
              </a:xfrm>
              <a:prstGeom prst="ellipse">
                <a:avLst/>
              </a:prstGeom>
            </p:spPr>
            <p:style>
              <a:ln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2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2">
                  <a:hueOff val="0"/>
                  <a:satOff val="0"/>
                  <a:lumOff val="0"/>
                  <a:alphaOff val="0"/>
                </a:schemeClr>
              </a:effectRef>
              <a:fontRef idx="minor"/>
            </p:style>
            <p:txBody>
              <a:bodyPr/>
              <a:lstStyle/>
              <a:p>
                <a:endParaRPr lang="en-US" sz="2000" dirty="0"/>
              </a:p>
            </p:txBody>
          </p:sp>
          <p:sp>
            <p:nvSpPr>
              <p:cNvPr id="28" name="Rectangle 27" descr="Magnifying glass">
                <a:extLst>
                  <a:ext uri="{FF2B5EF4-FFF2-40B4-BE49-F238E27FC236}">
                    <a16:creationId xmlns:a16="http://schemas.microsoft.com/office/drawing/2014/main" id="{0D838BD9-336A-6D8F-FE51-7510EF185894}"/>
                  </a:ext>
                </a:extLst>
              </p:cNvPr>
              <p:cNvSpPr/>
              <p:nvPr/>
            </p:nvSpPr>
            <p:spPr>
              <a:xfrm>
                <a:off x="1551000" y="2371766"/>
                <a:ext cx="630000" cy="630000"/>
              </a:xfrm>
              <a:prstGeom prst="rect">
                <a:avLst/>
              </a:prstGeom>
              <a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bg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en-US" sz="2000"/>
              </a:p>
            </p:txBody>
          </p:sp>
        </p:grpSp>
        <p:sp>
          <p:nvSpPr>
            <p:cNvPr id="29" name="Freeform 6">
              <a:extLst>
                <a:ext uri="{FF2B5EF4-FFF2-40B4-BE49-F238E27FC236}">
                  <a16:creationId xmlns:a16="http://schemas.microsoft.com/office/drawing/2014/main" id="{45EC0BC7-14BD-CBBA-F188-91996710B8DE}"/>
                </a:ext>
              </a:extLst>
            </p:cNvPr>
            <p:cNvSpPr/>
            <p:nvPr/>
          </p:nvSpPr>
          <p:spPr>
            <a:xfrm>
              <a:off x="965999" y="3577766"/>
              <a:ext cx="1800000" cy="945000"/>
            </a:xfrm>
            <a:custGeom>
              <a:avLst/>
              <a:gdLst>
                <a:gd name="connsiteX0" fmla="*/ 0 w 1800000"/>
                <a:gd name="connsiteY0" fmla="*/ 0 h 945000"/>
                <a:gd name="connsiteX1" fmla="*/ 1800000 w 1800000"/>
                <a:gd name="connsiteY1" fmla="*/ 0 h 945000"/>
                <a:gd name="connsiteX2" fmla="*/ 1800000 w 1800000"/>
                <a:gd name="connsiteY2" fmla="*/ 945000 h 945000"/>
                <a:gd name="connsiteX3" fmla="*/ 0 w 1800000"/>
                <a:gd name="connsiteY3" fmla="*/ 945000 h 945000"/>
                <a:gd name="connsiteX4" fmla="*/ 0 w 1800000"/>
                <a:gd name="connsiteY4" fmla="*/ 0 h 94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0000" h="945000">
                  <a:moveTo>
                    <a:pt x="0" y="0"/>
                  </a:moveTo>
                  <a:lnTo>
                    <a:pt x="1800000" y="0"/>
                  </a:lnTo>
                  <a:lnTo>
                    <a:pt x="1800000" y="945000"/>
                  </a:lnTo>
                  <a:lnTo>
                    <a:pt x="0" y="94500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7112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lang="en-US" sz="2000" kern="1200" dirty="0"/>
                <a:t>FIND TABLE out of HTML	</a:t>
              </a:r>
            </a:p>
          </p:txBody>
        </p:sp>
        <p:sp>
          <p:nvSpPr>
            <p:cNvPr id="32" name="Freeform 11">
              <a:extLst>
                <a:ext uri="{FF2B5EF4-FFF2-40B4-BE49-F238E27FC236}">
                  <a16:creationId xmlns:a16="http://schemas.microsoft.com/office/drawing/2014/main" id="{5B31095D-7BDD-8411-E304-AB512899929C}"/>
                </a:ext>
              </a:extLst>
            </p:cNvPr>
            <p:cNvSpPr/>
            <p:nvPr/>
          </p:nvSpPr>
          <p:spPr>
            <a:xfrm>
              <a:off x="3081000" y="3577766"/>
              <a:ext cx="1800000" cy="945000"/>
            </a:xfrm>
            <a:custGeom>
              <a:avLst/>
              <a:gdLst>
                <a:gd name="connsiteX0" fmla="*/ 0 w 1800000"/>
                <a:gd name="connsiteY0" fmla="*/ 0 h 945000"/>
                <a:gd name="connsiteX1" fmla="*/ 1800000 w 1800000"/>
                <a:gd name="connsiteY1" fmla="*/ 0 h 945000"/>
                <a:gd name="connsiteX2" fmla="*/ 1800000 w 1800000"/>
                <a:gd name="connsiteY2" fmla="*/ 945000 h 945000"/>
                <a:gd name="connsiteX3" fmla="*/ 0 w 1800000"/>
                <a:gd name="connsiteY3" fmla="*/ 945000 h 945000"/>
                <a:gd name="connsiteX4" fmla="*/ 0 w 1800000"/>
                <a:gd name="connsiteY4" fmla="*/ 0 h 94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0000" h="945000">
                  <a:moveTo>
                    <a:pt x="0" y="0"/>
                  </a:moveTo>
                  <a:lnTo>
                    <a:pt x="1800000" y="0"/>
                  </a:lnTo>
                  <a:lnTo>
                    <a:pt x="1800000" y="945000"/>
                  </a:lnTo>
                  <a:lnTo>
                    <a:pt x="0" y="94500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7112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lang="en-US" sz="2000" kern="1200" dirty="0"/>
                <a:t>Scrape info for one row</a:t>
              </a:r>
            </a:p>
            <a:p>
              <a:pPr marL="0" lvl="0" indent="0" algn="ctr" defTabSz="7112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endParaRPr lang="en-US" sz="2000" dirty="0"/>
            </a:p>
            <a:p>
              <a:pPr marL="0" lvl="0" indent="0" algn="ctr" defTabSz="7112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lang="en-US" sz="2000" kern="1200" dirty="0"/>
                <a:t>! </a:t>
              </a:r>
              <a:r>
                <a:rPr lang="en-US" sz="2000" kern="1200" dirty="0" err="1"/>
                <a:t>ReGex</a:t>
              </a:r>
              <a:r>
                <a:rPr lang="en-US" sz="2000" kern="1200" dirty="0"/>
                <a:t> instead of </a:t>
              </a:r>
              <a:r>
                <a:rPr lang="en-US" sz="2000" dirty="0" err="1"/>
                <a:t>Xpath</a:t>
              </a:r>
              <a:endParaRPr lang="en-US" sz="2000" kern="1200" dirty="0"/>
            </a:p>
          </p:txBody>
        </p:sp>
        <p:sp>
          <p:nvSpPr>
            <p:cNvPr id="35" name="Freeform 16">
              <a:extLst>
                <a:ext uri="{FF2B5EF4-FFF2-40B4-BE49-F238E27FC236}">
                  <a16:creationId xmlns:a16="http://schemas.microsoft.com/office/drawing/2014/main" id="{C6EEDE68-7CD9-406A-91BB-F7B5DDA8D2B8}"/>
                </a:ext>
              </a:extLst>
            </p:cNvPr>
            <p:cNvSpPr/>
            <p:nvPr/>
          </p:nvSpPr>
          <p:spPr>
            <a:xfrm>
              <a:off x="5196000" y="3577766"/>
              <a:ext cx="1800000" cy="945000"/>
            </a:xfrm>
            <a:custGeom>
              <a:avLst/>
              <a:gdLst>
                <a:gd name="connsiteX0" fmla="*/ 0 w 1800000"/>
                <a:gd name="connsiteY0" fmla="*/ 0 h 945000"/>
                <a:gd name="connsiteX1" fmla="*/ 1800000 w 1800000"/>
                <a:gd name="connsiteY1" fmla="*/ 0 h 945000"/>
                <a:gd name="connsiteX2" fmla="*/ 1800000 w 1800000"/>
                <a:gd name="connsiteY2" fmla="*/ 945000 h 945000"/>
                <a:gd name="connsiteX3" fmla="*/ 0 w 1800000"/>
                <a:gd name="connsiteY3" fmla="*/ 945000 h 945000"/>
                <a:gd name="connsiteX4" fmla="*/ 0 w 1800000"/>
                <a:gd name="connsiteY4" fmla="*/ 0 h 94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0000" h="945000">
                  <a:moveTo>
                    <a:pt x="0" y="0"/>
                  </a:moveTo>
                  <a:lnTo>
                    <a:pt x="1800000" y="0"/>
                  </a:lnTo>
                  <a:lnTo>
                    <a:pt x="1800000" y="945000"/>
                  </a:lnTo>
                  <a:lnTo>
                    <a:pt x="0" y="94500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7112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lang="en-US" sz="2000" kern="1200" dirty="0"/>
                <a:t>Iterate through all rows</a:t>
              </a:r>
            </a:p>
          </p:txBody>
        </p:sp>
        <p:sp>
          <p:nvSpPr>
            <p:cNvPr id="38" name="Freeform 21">
              <a:extLst>
                <a:ext uri="{FF2B5EF4-FFF2-40B4-BE49-F238E27FC236}">
                  <a16:creationId xmlns:a16="http://schemas.microsoft.com/office/drawing/2014/main" id="{5ED39643-91C1-31EB-844B-1088D952AB6A}"/>
                </a:ext>
              </a:extLst>
            </p:cNvPr>
            <p:cNvSpPr/>
            <p:nvPr/>
          </p:nvSpPr>
          <p:spPr>
            <a:xfrm>
              <a:off x="7311000" y="3577766"/>
              <a:ext cx="1800000" cy="945000"/>
            </a:xfrm>
            <a:custGeom>
              <a:avLst/>
              <a:gdLst>
                <a:gd name="connsiteX0" fmla="*/ 0 w 1800000"/>
                <a:gd name="connsiteY0" fmla="*/ 0 h 945000"/>
                <a:gd name="connsiteX1" fmla="*/ 1800000 w 1800000"/>
                <a:gd name="connsiteY1" fmla="*/ 0 h 945000"/>
                <a:gd name="connsiteX2" fmla="*/ 1800000 w 1800000"/>
                <a:gd name="connsiteY2" fmla="*/ 945000 h 945000"/>
                <a:gd name="connsiteX3" fmla="*/ 0 w 1800000"/>
                <a:gd name="connsiteY3" fmla="*/ 945000 h 945000"/>
                <a:gd name="connsiteX4" fmla="*/ 0 w 1800000"/>
                <a:gd name="connsiteY4" fmla="*/ 0 h 94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0000" h="945000">
                  <a:moveTo>
                    <a:pt x="0" y="0"/>
                  </a:moveTo>
                  <a:lnTo>
                    <a:pt x="1800000" y="0"/>
                  </a:lnTo>
                  <a:lnTo>
                    <a:pt x="1800000" y="945000"/>
                  </a:lnTo>
                  <a:lnTo>
                    <a:pt x="0" y="94500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7112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lang="en-US" sz="2000" dirty="0" err="1"/>
                <a:t>GENErate</a:t>
              </a:r>
              <a:r>
                <a:rPr lang="en-US" sz="2000" dirty="0"/>
                <a:t> Delay and status info of flights</a:t>
              </a:r>
            </a:p>
            <a:p>
              <a:pPr marL="0" lvl="0" indent="0" algn="ctr" defTabSz="7112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endParaRPr lang="en-US" sz="2000" kern="1200" dirty="0"/>
            </a:p>
            <a:p>
              <a:pPr marL="0" lvl="0" indent="0" algn="ctr" defTabSz="7112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lang="en-US" sz="2000" kern="1200" dirty="0"/>
                <a:t>! Midnight cross</a:t>
              </a:r>
              <a:r>
                <a:rPr lang="en-US" sz="2000" dirty="0"/>
                <a:t>-over fix</a:t>
              </a:r>
              <a:endParaRPr lang="en-US" sz="2000" kern="1200" dirty="0"/>
            </a:p>
          </p:txBody>
        </p:sp>
        <p:sp>
          <p:nvSpPr>
            <p:cNvPr id="40" name="Freeform 25">
              <a:extLst>
                <a:ext uri="{FF2B5EF4-FFF2-40B4-BE49-F238E27FC236}">
                  <a16:creationId xmlns:a16="http://schemas.microsoft.com/office/drawing/2014/main" id="{AA5030EA-0030-457D-AC4D-AE57C88E977A}"/>
                </a:ext>
              </a:extLst>
            </p:cNvPr>
            <p:cNvSpPr/>
            <p:nvPr/>
          </p:nvSpPr>
          <p:spPr>
            <a:xfrm>
              <a:off x="9426000" y="3577766"/>
              <a:ext cx="1800000" cy="945000"/>
            </a:xfrm>
            <a:custGeom>
              <a:avLst/>
              <a:gdLst>
                <a:gd name="connsiteX0" fmla="*/ 0 w 1800000"/>
                <a:gd name="connsiteY0" fmla="*/ 0 h 945000"/>
                <a:gd name="connsiteX1" fmla="*/ 1800000 w 1800000"/>
                <a:gd name="connsiteY1" fmla="*/ 0 h 945000"/>
                <a:gd name="connsiteX2" fmla="*/ 1800000 w 1800000"/>
                <a:gd name="connsiteY2" fmla="*/ 945000 h 945000"/>
                <a:gd name="connsiteX3" fmla="*/ 0 w 1800000"/>
                <a:gd name="connsiteY3" fmla="*/ 945000 h 945000"/>
                <a:gd name="connsiteX4" fmla="*/ 0 w 1800000"/>
                <a:gd name="connsiteY4" fmla="*/ 0 h 94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0000" h="945000">
                  <a:moveTo>
                    <a:pt x="0" y="0"/>
                  </a:moveTo>
                  <a:lnTo>
                    <a:pt x="1800000" y="0"/>
                  </a:lnTo>
                  <a:lnTo>
                    <a:pt x="1800000" y="945000"/>
                  </a:lnTo>
                  <a:lnTo>
                    <a:pt x="0" y="94500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7112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lang="en-US" sz="2000" kern="1200" dirty="0"/>
                <a:t>“unique” the flights </a:t>
              </a:r>
            </a:p>
          </p:txBody>
        </p: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5D484D3B-D6D3-47AD-AEF0-5584F4F4A18B}"/>
                </a:ext>
              </a:extLst>
            </p:cNvPr>
            <p:cNvGrpSpPr/>
            <p:nvPr/>
          </p:nvGrpSpPr>
          <p:grpSpPr>
            <a:xfrm>
              <a:off x="3432000" y="2137766"/>
              <a:ext cx="1098000" cy="1098000"/>
              <a:chOff x="3432000" y="2137766"/>
              <a:chExt cx="1098000" cy="1098000"/>
            </a:xfrm>
          </p:grpSpPr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4370FA04-FC83-3571-92DF-BE4535C312A2}"/>
                  </a:ext>
                </a:extLst>
              </p:cNvPr>
              <p:cNvSpPr/>
              <p:nvPr/>
            </p:nvSpPr>
            <p:spPr>
              <a:xfrm>
                <a:off x="3432000" y="2137766"/>
                <a:ext cx="1098000" cy="1098000"/>
              </a:xfrm>
              <a:prstGeom prst="ellipse">
                <a:avLst/>
              </a:prstGeom>
            </p:spPr>
            <p:style>
              <a:ln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3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3">
                  <a:hueOff val="0"/>
                  <a:satOff val="0"/>
                  <a:lumOff val="0"/>
                  <a:alphaOff val="0"/>
                </a:schemeClr>
              </a:effectRef>
              <a:fontRef idx="minor"/>
            </p:style>
            <p:txBody>
              <a:bodyPr/>
              <a:lstStyle/>
              <a:p>
                <a:endParaRPr lang="en-US" sz="2000" dirty="0"/>
              </a:p>
            </p:txBody>
          </p:sp>
          <p:pic>
            <p:nvPicPr>
              <p:cNvPr id="43" name="Graphic 42" descr="Building Brick Wall outline">
                <a:extLst>
                  <a:ext uri="{FF2B5EF4-FFF2-40B4-BE49-F238E27FC236}">
                    <a16:creationId xmlns:a16="http://schemas.microsoft.com/office/drawing/2014/main" id="{CB8717D7-D8F2-C3A2-5A47-DE814FB893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3653617" y="2359383"/>
                <a:ext cx="654766" cy="654766"/>
              </a:xfrm>
              <a:prstGeom prst="rect">
                <a:avLst/>
              </a:prstGeom>
            </p:spPr>
          </p:pic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8AE388C4-AB39-5813-92D5-E521EC3103BC}"/>
                </a:ext>
              </a:extLst>
            </p:cNvPr>
            <p:cNvGrpSpPr/>
            <p:nvPr/>
          </p:nvGrpSpPr>
          <p:grpSpPr>
            <a:xfrm>
              <a:off x="5547000" y="2137766"/>
              <a:ext cx="1098000" cy="1098000"/>
              <a:chOff x="5547000" y="2137766"/>
              <a:chExt cx="1098000" cy="1098000"/>
            </a:xfrm>
          </p:grpSpPr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B496FA6E-895A-0124-2475-5B05C5CC5EBD}"/>
                  </a:ext>
                </a:extLst>
              </p:cNvPr>
              <p:cNvSpPr/>
              <p:nvPr/>
            </p:nvSpPr>
            <p:spPr>
              <a:xfrm>
                <a:off x="5547000" y="2137766"/>
                <a:ext cx="1098000" cy="1098000"/>
              </a:xfrm>
              <a:prstGeom prst="ellipse">
                <a:avLst/>
              </a:prstGeom>
            </p:spPr>
            <p:style>
              <a:ln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4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4">
                  <a:hueOff val="0"/>
                  <a:satOff val="0"/>
                  <a:lumOff val="0"/>
                  <a:alphaOff val="0"/>
                </a:schemeClr>
              </a:effectRef>
              <a:fontRef idx="minor"/>
            </p:style>
            <p:txBody>
              <a:bodyPr/>
              <a:lstStyle/>
              <a:p>
                <a:endParaRPr lang="en-US" sz="2000"/>
              </a:p>
            </p:txBody>
          </p:sp>
          <p:pic>
            <p:nvPicPr>
              <p:cNvPr id="46" name="Graphic 45" descr="Table with solid fill">
                <a:extLst>
                  <a:ext uri="{FF2B5EF4-FFF2-40B4-BE49-F238E27FC236}">
                    <a16:creationId xmlns:a16="http://schemas.microsoft.com/office/drawing/2014/main" id="{996118FB-78AE-1B89-82B8-1EB6F680EE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5761037" y="2359383"/>
                <a:ext cx="669925" cy="669925"/>
              </a:xfrm>
              <a:prstGeom prst="rect">
                <a:avLst/>
              </a:prstGeom>
            </p:spPr>
          </p:pic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096E285B-4184-57E0-BA8C-F27C16F4A685}"/>
                </a:ext>
              </a:extLst>
            </p:cNvPr>
            <p:cNvGrpSpPr/>
            <p:nvPr/>
          </p:nvGrpSpPr>
          <p:grpSpPr>
            <a:xfrm>
              <a:off x="7662000" y="2137766"/>
              <a:ext cx="1098000" cy="1098000"/>
              <a:chOff x="7662000" y="2137766"/>
              <a:chExt cx="1098000" cy="1098000"/>
            </a:xfrm>
          </p:grpSpPr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DF692ACB-968E-86CD-A7DE-676501D64302}"/>
                  </a:ext>
                </a:extLst>
              </p:cNvPr>
              <p:cNvSpPr/>
              <p:nvPr/>
            </p:nvSpPr>
            <p:spPr>
              <a:xfrm>
                <a:off x="7662000" y="2137766"/>
                <a:ext cx="1098000" cy="1098000"/>
              </a:xfrm>
              <a:prstGeom prst="ellipse">
                <a:avLst/>
              </a:prstGeom>
            </p:spPr>
            <p:style>
              <a:ln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5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5">
                  <a:hueOff val="0"/>
                  <a:satOff val="0"/>
                  <a:lumOff val="0"/>
                  <a:alphaOff val="0"/>
                </a:schemeClr>
              </a:effectRef>
              <a:fontRef idx="minor"/>
            </p:style>
            <p:txBody>
              <a:bodyPr/>
              <a:lstStyle/>
              <a:p>
                <a:endParaRPr lang="en-US" sz="2000"/>
              </a:p>
            </p:txBody>
          </p:sp>
          <p:pic>
            <p:nvPicPr>
              <p:cNvPr id="53" name="Graphic 52" descr="Bar chart with solid fill">
                <a:extLst>
                  <a:ext uri="{FF2B5EF4-FFF2-40B4-BE49-F238E27FC236}">
                    <a16:creationId xmlns:a16="http://schemas.microsoft.com/office/drawing/2014/main" id="{A3D4DAA4-F108-707B-F3F8-5CDD5C4A47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7864290" y="2303318"/>
                <a:ext cx="725990" cy="725990"/>
              </a:xfrm>
              <a:prstGeom prst="rect">
                <a:avLst/>
              </a:prstGeom>
            </p:spPr>
          </p:pic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EEE36F8F-6CE1-3B50-4694-A9A94F61ABAC}"/>
                </a:ext>
              </a:extLst>
            </p:cNvPr>
            <p:cNvGrpSpPr/>
            <p:nvPr/>
          </p:nvGrpSpPr>
          <p:grpSpPr>
            <a:xfrm>
              <a:off x="9777000" y="2137766"/>
              <a:ext cx="1098000" cy="1098000"/>
              <a:chOff x="9777000" y="2137766"/>
              <a:chExt cx="1098000" cy="1098000"/>
            </a:xfrm>
          </p:grpSpPr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C2341C59-9E0F-5EB6-0D29-C20C35357578}"/>
                  </a:ext>
                </a:extLst>
              </p:cNvPr>
              <p:cNvSpPr/>
              <p:nvPr/>
            </p:nvSpPr>
            <p:spPr>
              <a:xfrm>
                <a:off x="9777000" y="2137766"/>
                <a:ext cx="1098000" cy="1098000"/>
              </a:xfrm>
              <a:prstGeom prst="ellipse">
                <a:avLst/>
              </a:prstGeom>
            </p:spPr>
            <p:style>
              <a:ln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6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6">
                  <a:hueOff val="0"/>
                  <a:satOff val="0"/>
                  <a:lumOff val="0"/>
                  <a:alphaOff val="0"/>
                </a:schemeClr>
              </a:effectRef>
              <a:fontRef idx="minor"/>
            </p:style>
            <p:txBody>
              <a:bodyPr/>
              <a:lstStyle/>
              <a:p>
                <a:endParaRPr lang="en-US" sz="2000" dirty="0"/>
              </a:p>
            </p:txBody>
          </p:sp>
          <p:pic>
            <p:nvPicPr>
              <p:cNvPr id="62" name="Graphic 61" descr="Circular flowchart outline">
                <a:extLst>
                  <a:ext uri="{FF2B5EF4-FFF2-40B4-BE49-F238E27FC236}">
                    <a16:creationId xmlns:a16="http://schemas.microsoft.com/office/drawing/2014/main" id="{9BD97134-54F9-6FD7-5DED-5E242A3617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9868800" y="2209113"/>
                <a:ext cx="914400" cy="914400"/>
              </a:xfrm>
              <a:prstGeom prst="rect">
                <a:avLst/>
              </a:prstGeom>
            </p:spPr>
          </p:pic>
        </p:grpSp>
      </p:grpSp>
      <p:pic>
        <p:nvPicPr>
          <p:cNvPr id="67" name="Picture 66">
            <a:extLst>
              <a:ext uri="{FF2B5EF4-FFF2-40B4-BE49-F238E27FC236}">
                <a16:creationId xmlns:a16="http://schemas.microsoft.com/office/drawing/2014/main" id="{1273BA96-9FC3-09CD-04F0-059FE24BF7C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849269" y="5585932"/>
            <a:ext cx="2346731" cy="812800"/>
          </a:xfrm>
          <a:prstGeom prst="rect">
            <a:avLst/>
          </a:prstGeom>
        </p:spPr>
      </p:pic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78A8448A-F828-1461-B931-8AF1B82604CC}"/>
              </a:ext>
            </a:extLst>
          </p:cNvPr>
          <p:cNvCxnSpPr/>
          <p:nvPr/>
        </p:nvCxnSpPr>
        <p:spPr>
          <a:xfrm>
            <a:off x="3981000" y="4292600"/>
            <a:ext cx="0" cy="334433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76F7F862-B07C-1EA5-71AE-C718DCE56F7B}"/>
              </a:ext>
            </a:extLst>
          </p:cNvPr>
          <p:cNvCxnSpPr/>
          <p:nvPr/>
        </p:nvCxnSpPr>
        <p:spPr>
          <a:xfrm>
            <a:off x="8204200" y="4883150"/>
            <a:ext cx="0" cy="334433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9E1A9AD6-D27C-9D7F-0656-1B9EB1B9C4ED}"/>
              </a:ext>
            </a:extLst>
          </p:cNvPr>
          <p:cNvCxnSpPr/>
          <p:nvPr/>
        </p:nvCxnSpPr>
        <p:spPr>
          <a:xfrm>
            <a:off x="10364100" y="4301066"/>
            <a:ext cx="0" cy="334433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76" name="Picture 75">
            <a:extLst>
              <a:ext uri="{FF2B5EF4-FFF2-40B4-BE49-F238E27FC236}">
                <a16:creationId xmlns:a16="http://schemas.microsoft.com/office/drawing/2014/main" id="{7A7BCF26-5112-2366-753D-C006AC81E84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247802" y="4864766"/>
            <a:ext cx="2438392" cy="1066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7917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AA323E-8536-8C8B-CCF9-FFB4C75D86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473727-5C4B-0A9F-B2C4-CCBBEE923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Scrape static HTMLs</a:t>
            </a:r>
            <a:endParaRPr lang="en-GB" dirty="0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04347A0A-9C62-448D-4AAE-693976ADC6C9}"/>
              </a:ext>
            </a:extLst>
          </p:cNvPr>
          <p:cNvGrpSpPr/>
          <p:nvPr/>
        </p:nvGrpSpPr>
        <p:grpSpPr>
          <a:xfrm>
            <a:off x="965999" y="2137766"/>
            <a:ext cx="10260001" cy="2385000"/>
            <a:chOff x="965999" y="2137766"/>
            <a:chExt cx="10260001" cy="2385000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B13B8C8E-CEB9-2CC6-C867-3DA0B6CABD2B}"/>
                </a:ext>
              </a:extLst>
            </p:cNvPr>
            <p:cNvGrpSpPr/>
            <p:nvPr/>
          </p:nvGrpSpPr>
          <p:grpSpPr>
            <a:xfrm>
              <a:off x="1317000" y="2137766"/>
              <a:ext cx="1098000" cy="1098000"/>
              <a:chOff x="1317000" y="2137766"/>
              <a:chExt cx="1098000" cy="1098000"/>
            </a:xfrm>
          </p:grpSpPr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75694CDA-6258-BAE5-A213-BFC36E2B9D02}"/>
                  </a:ext>
                </a:extLst>
              </p:cNvPr>
              <p:cNvSpPr/>
              <p:nvPr/>
            </p:nvSpPr>
            <p:spPr>
              <a:xfrm>
                <a:off x="1317000" y="2137766"/>
                <a:ext cx="1098000" cy="1098000"/>
              </a:xfrm>
              <a:prstGeom prst="ellipse">
                <a:avLst/>
              </a:prstGeom>
            </p:spPr>
            <p:style>
              <a:ln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2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2">
                  <a:hueOff val="0"/>
                  <a:satOff val="0"/>
                  <a:lumOff val="0"/>
                  <a:alphaOff val="0"/>
                </a:schemeClr>
              </a:effectRef>
              <a:fontRef idx="minor"/>
            </p:style>
            <p:txBody>
              <a:bodyPr/>
              <a:lstStyle/>
              <a:p>
                <a:endParaRPr lang="en-US" sz="2000" dirty="0"/>
              </a:p>
            </p:txBody>
          </p:sp>
          <p:sp>
            <p:nvSpPr>
              <p:cNvPr id="28" name="Rectangle 27" descr="Magnifying glass">
                <a:extLst>
                  <a:ext uri="{FF2B5EF4-FFF2-40B4-BE49-F238E27FC236}">
                    <a16:creationId xmlns:a16="http://schemas.microsoft.com/office/drawing/2014/main" id="{C6C9C056-20AB-CA03-8998-C161039CB970}"/>
                  </a:ext>
                </a:extLst>
              </p:cNvPr>
              <p:cNvSpPr/>
              <p:nvPr/>
            </p:nvSpPr>
            <p:spPr>
              <a:xfrm>
                <a:off x="1551000" y="2371766"/>
                <a:ext cx="630000" cy="630000"/>
              </a:xfrm>
              <a:prstGeom prst="rect">
                <a:avLst/>
              </a:prstGeom>
              <a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bg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en-US" sz="2000"/>
              </a:p>
            </p:txBody>
          </p:sp>
        </p:grpSp>
        <p:sp>
          <p:nvSpPr>
            <p:cNvPr id="29" name="Freeform 6">
              <a:extLst>
                <a:ext uri="{FF2B5EF4-FFF2-40B4-BE49-F238E27FC236}">
                  <a16:creationId xmlns:a16="http://schemas.microsoft.com/office/drawing/2014/main" id="{C216432F-1005-806A-BE2D-E0E9F5E2ACB4}"/>
                </a:ext>
              </a:extLst>
            </p:cNvPr>
            <p:cNvSpPr/>
            <p:nvPr/>
          </p:nvSpPr>
          <p:spPr>
            <a:xfrm>
              <a:off x="965999" y="3577766"/>
              <a:ext cx="1800000" cy="945000"/>
            </a:xfrm>
            <a:custGeom>
              <a:avLst/>
              <a:gdLst>
                <a:gd name="connsiteX0" fmla="*/ 0 w 1800000"/>
                <a:gd name="connsiteY0" fmla="*/ 0 h 945000"/>
                <a:gd name="connsiteX1" fmla="*/ 1800000 w 1800000"/>
                <a:gd name="connsiteY1" fmla="*/ 0 h 945000"/>
                <a:gd name="connsiteX2" fmla="*/ 1800000 w 1800000"/>
                <a:gd name="connsiteY2" fmla="*/ 945000 h 945000"/>
                <a:gd name="connsiteX3" fmla="*/ 0 w 1800000"/>
                <a:gd name="connsiteY3" fmla="*/ 945000 h 945000"/>
                <a:gd name="connsiteX4" fmla="*/ 0 w 1800000"/>
                <a:gd name="connsiteY4" fmla="*/ 0 h 94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0000" h="945000">
                  <a:moveTo>
                    <a:pt x="0" y="0"/>
                  </a:moveTo>
                  <a:lnTo>
                    <a:pt x="1800000" y="0"/>
                  </a:lnTo>
                  <a:lnTo>
                    <a:pt x="1800000" y="945000"/>
                  </a:lnTo>
                  <a:lnTo>
                    <a:pt x="0" y="94500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7112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lang="en-US" sz="2000" kern="1200" dirty="0"/>
                <a:t>FIND TABLE out of HTML	</a:t>
              </a:r>
            </a:p>
          </p:txBody>
        </p:sp>
        <p:sp>
          <p:nvSpPr>
            <p:cNvPr id="32" name="Freeform 11">
              <a:extLst>
                <a:ext uri="{FF2B5EF4-FFF2-40B4-BE49-F238E27FC236}">
                  <a16:creationId xmlns:a16="http://schemas.microsoft.com/office/drawing/2014/main" id="{BE23A4B1-04C9-A6AF-3730-84BDF1D2AC1F}"/>
                </a:ext>
              </a:extLst>
            </p:cNvPr>
            <p:cNvSpPr/>
            <p:nvPr/>
          </p:nvSpPr>
          <p:spPr>
            <a:xfrm>
              <a:off x="3081000" y="3577766"/>
              <a:ext cx="1800000" cy="945000"/>
            </a:xfrm>
            <a:custGeom>
              <a:avLst/>
              <a:gdLst>
                <a:gd name="connsiteX0" fmla="*/ 0 w 1800000"/>
                <a:gd name="connsiteY0" fmla="*/ 0 h 945000"/>
                <a:gd name="connsiteX1" fmla="*/ 1800000 w 1800000"/>
                <a:gd name="connsiteY1" fmla="*/ 0 h 945000"/>
                <a:gd name="connsiteX2" fmla="*/ 1800000 w 1800000"/>
                <a:gd name="connsiteY2" fmla="*/ 945000 h 945000"/>
                <a:gd name="connsiteX3" fmla="*/ 0 w 1800000"/>
                <a:gd name="connsiteY3" fmla="*/ 945000 h 945000"/>
                <a:gd name="connsiteX4" fmla="*/ 0 w 1800000"/>
                <a:gd name="connsiteY4" fmla="*/ 0 h 94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0000" h="945000">
                  <a:moveTo>
                    <a:pt x="0" y="0"/>
                  </a:moveTo>
                  <a:lnTo>
                    <a:pt x="1800000" y="0"/>
                  </a:lnTo>
                  <a:lnTo>
                    <a:pt x="1800000" y="945000"/>
                  </a:lnTo>
                  <a:lnTo>
                    <a:pt x="0" y="94500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7112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lang="en-US" sz="2000" kern="1200" dirty="0"/>
                <a:t>Scrape info for one row</a:t>
              </a:r>
            </a:p>
            <a:p>
              <a:pPr marL="0" lvl="0" indent="0" algn="ctr" defTabSz="7112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endParaRPr lang="en-US" sz="2000" dirty="0"/>
            </a:p>
            <a:p>
              <a:pPr marL="0" lvl="0" indent="0" algn="ctr" defTabSz="7112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lang="en-US" sz="2000" kern="1200" dirty="0"/>
                <a:t>! </a:t>
              </a:r>
              <a:r>
                <a:rPr lang="en-US" sz="2000" kern="1200" dirty="0" err="1"/>
                <a:t>ReGex</a:t>
              </a:r>
              <a:r>
                <a:rPr lang="en-US" sz="2000" kern="1200" dirty="0"/>
                <a:t> instead of </a:t>
              </a:r>
              <a:r>
                <a:rPr lang="en-US" sz="2000" dirty="0" err="1"/>
                <a:t>Xpath</a:t>
              </a:r>
              <a:endParaRPr lang="en-US" sz="2000" kern="1200" dirty="0"/>
            </a:p>
          </p:txBody>
        </p:sp>
        <p:sp>
          <p:nvSpPr>
            <p:cNvPr id="35" name="Freeform 16">
              <a:extLst>
                <a:ext uri="{FF2B5EF4-FFF2-40B4-BE49-F238E27FC236}">
                  <a16:creationId xmlns:a16="http://schemas.microsoft.com/office/drawing/2014/main" id="{4CCB12AF-78D5-014D-FC71-779D0DBB1E5A}"/>
                </a:ext>
              </a:extLst>
            </p:cNvPr>
            <p:cNvSpPr/>
            <p:nvPr/>
          </p:nvSpPr>
          <p:spPr>
            <a:xfrm>
              <a:off x="5196000" y="3577766"/>
              <a:ext cx="1800000" cy="945000"/>
            </a:xfrm>
            <a:custGeom>
              <a:avLst/>
              <a:gdLst>
                <a:gd name="connsiteX0" fmla="*/ 0 w 1800000"/>
                <a:gd name="connsiteY0" fmla="*/ 0 h 945000"/>
                <a:gd name="connsiteX1" fmla="*/ 1800000 w 1800000"/>
                <a:gd name="connsiteY1" fmla="*/ 0 h 945000"/>
                <a:gd name="connsiteX2" fmla="*/ 1800000 w 1800000"/>
                <a:gd name="connsiteY2" fmla="*/ 945000 h 945000"/>
                <a:gd name="connsiteX3" fmla="*/ 0 w 1800000"/>
                <a:gd name="connsiteY3" fmla="*/ 945000 h 945000"/>
                <a:gd name="connsiteX4" fmla="*/ 0 w 1800000"/>
                <a:gd name="connsiteY4" fmla="*/ 0 h 94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0000" h="945000">
                  <a:moveTo>
                    <a:pt x="0" y="0"/>
                  </a:moveTo>
                  <a:lnTo>
                    <a:pt x="1800000" y="0"/>
                  </a:lnTo>
                  <a:lnTo>
                    <a:pt x="1800000" y="945000"/>
                  </a:lnTo>
                  <a:lnTo>
                    <a:pt x="0" y="94500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7112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lang="en-US" sz="2000" kern="1200" dirty="0"/>
                <a:t>Iterate through all rows</a:t>
              </a:r>
            </a:p>
          </p:txBody>
        </p:sp>
        <p:sp>
          <p:nvSpPr>
            <p:cNvPr id="38" name="Freeform 21">
              <a:extLst>
                <a:ext uri="{FF2B5EF4-FFF2-40B4-BE49-F238E27FC236}">
                  <a16:creationId xmlns:a16="http://schemas.microsoft.com/office/drawing/2014/main" id="{CF0E2292-3E4A-41DB-6D80-43818912F851}"/>
                </a:ext>
              </a:extLst>
            </p:cNvPr>
            <p:cNvSpPr/>
            <p:nvPr/>
          </p:nvSpPr>
          <p:spPr>
            <a:xfrm>
              <a:off x="7311000" y="3577766"/>
              <a:ext cx="1800000" cy="945000"/>
            </a:xfrm>
            <a:custGeom>
              <a:avLst/>
              <a:gdLst>
                <a:gd name="connsiteX0" fmla="*/ 0 w 1800000"/>
                <a:gd name="connsiteY0" fmla="*/ 0 h 945000"/>
                <a:gd name="connsiteX1" fmla="*/ 1800000 w 1800000"/>
                <a:gd name="connsiteY1" fmla="*/ 0 h 945000"/>
                <a:gd name="connsiteX2" fmla="*/ 1800000 w 1800000"/>
                <a:gd name="connsiteY2" fmla="*/ 945000 h 945000"/>
                <a:gd name="connsiteX3" fmla="*/ 0 w 1800000"/>
                <a:gd name="connsiteY3" fmla="*/ 945000 h 945000"/>
                <a:gd name="connsiteX4" fmla="*/ 0 w 1800000"/>
                <a:gd name="connsiteY4" fmla="*/ 0 h 94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0000" h="945000">
                  <a:moveTo>
                    <a:pt x="0" y="0"/>
                  </a:moveTo>
                  <a:lnTo>
                    <a:pt x="1800000" y="0"/>
                  </a:lnTo>
                  <a:lnTo>
                    <a:pt x="1800000" y="945000"/>
                  </a:lnTo>
                  <a:lnTo>
                    <a:pt x="0" y="94500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7112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lang="en-US" sz="2000" dirty="0" err="1"/>
                <a:t>GENErate</a:t>
              </a:r>
              <a:r>
                <a:rPr lang="en-US" sz="2000" dirty="0"/>
                <a:t> Delay and status info of flights</a:t>
              </a:r>
            </a:p>
            <a:p>
              <a:pPr marL="0" lvl="0" indent="0" algn="ctr" defTabSz="7112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endParaRPr lang="en-US" sz="2000" kern="1200" dirty="0"/>
            </a:p>
            <a:p>
              <a:pPr marL="0" lvl="0" indent="0" algn="ctr" defTabSz="7112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lang="en-US" sz="2000" kern="1200" dirty="0"/>
                <a:t>! Midnight cross</a:t>
              </a:r>
              <a:r>
                <a:rPr lang="en-US" sz="2000" dirty="0"/>
                <a:t>-over fix</a:t>
              </a:r>
              <a:endParaRPr lang="en-US" sz="2000" kern="1200" dirty="0"/>
            </a:p>
          </p:txBody>
        </p:sp>
        <p:sp>
          <p:nvSpPr>
            <p:cNvPr id="40" name="Freeform 25">
              <a:extLst>
                <a:ext uri="{FF2B5EF4-FFF2-40B4-BE49-F238E27FC236}">
                  <a16:creationId xmlns:a16="http://schemas.microsoft.com/office/drawing/2014/main" id="{FD92A6A2-94C3-5721-88E2-E1C0A660679A}"/>
                </a:ext>
              </a:extLst>
            </p:cNvPr>
            <p:cNvSpPr/>
            <p:nvPr/>
          </p:nvSpPr>
          <p:spPr>
            <a:xfrm>
              <a:off x="9426000" y="3577766"/>
              <a:ext cx="1800000" cy="945000"/>
            </a:xfrm>
            <a:custGeom>
              <a:avLst/>
              <a:gdLst>
                <a:gd name="connsiteX0" fmla="*/ 0 w 1800000"/>
                <a:gd name="connsiteY0" fmla="*/ 0 h 945000"/>
                <a:gd name="connsiteX1" fmla="*/ 1800000 w 1800000"/>
                <a:gd name="connsiteY1" fmla="*/ 0 h 945000"/>
                <a:gd name="connsiteX2" fmla="*/ 1800000 w 1800000"/>
                <a:gd name="connsiteY2" fmla="*/ 945000 h 945000"/>
                <a:gd name="connsiteX3" fmla="*/ 0 w 1800000"/>
                <a:gd name="connsiteY3" fmla="*/ 945000 h 945000"/>
                <a:gd name="connsiteX4" fmla="*/ 0 w 1800000"/>
                <a:gd name="connsiteY4" fmla="*/ 0 h 94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0000" h="945000">
                  <a:moveTo>
                    <a:pt x="0" y="0"/>
                  </a:moveTo>
                  <a:lnTo>
                    <a:pt x="1800000" y="0"/>
                  </a:lnTo>
                  <a:lnTo>
                    <a:pt x="1800000" y="945000"/>
                  </a:lnTo>
                  <a:lnTo>
                    <a:pt x="0" y="94500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7112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  <a:defRPr cap="all"/>
              </a:pPr>
              <a:r>
                <a:rPr lang="en-US" sz="2000" kern="1200" dirty="0"/>
                <a:t>“unique” the flights </a:t>
              </a:r>
            </a:p>
          </p:txBody>
        </p: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29130139-A6D9-C223-BF4C-038223178AF8}"/>
                </a:ext>
              </a:extLst>
            </p:cNvPr>
            <p:cNvGrpSpPr/>
            <p:nvPr/>
          </p:nvGrpSpPr>
          <p:grpSpPr>
            <a:xfrm>
              <a:off x="3432000" y="2137766"/>
              <a:ext cx="1098000" cy="1098000"/>
              <a:chOff x="3432000" y="2137766"/>
              <a:chExt cx="1098000" cy="1098000"/>
            </a:xfrm>
          </p:grpSpPr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B79BE41A-6A1F-0415-4DD3-F9FC1A7AF7E4}"/>
                  </a:ext>
                </a:extLst>
              </p:cNvPr>
              <p:cNvSpPr/>
              <p:nvPr/>
            </p:nvSpPr>
            <p:spPr>
              <a:xfrm>
                <a:off x="3432000" y="2137766"/>
                <a:ext cx="1098000" cy="1098000"/>
              </a:xfrm>
              <a:prstGeom prst="ellipse">
                <a:avLst/>
              </a:prstGeom>
            </p:spPr>
            <p:style>
              <a:ln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3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3">
                  <a:hueOff val="0"/>
                  <a:satOff val="0"/>
                  <a:lumOff val="0"/>
                  <a:alphaOff val="0"/>
                </a:schemeClr>
              </a:effectRef>
              <a:fontRef idx="minor"/>
            </p:style>
            <p:txBody>
              <a:bodyPr/>
              <a:lstStyle/>
              <a:p>
                <a:endParaRPr lang="en-US" sz="2000" dirty="0"/>
              </a:p>
            </p:txBody>
          </p:sp>
          <p:pic>
            <p:nvPicPr>
              <p:cNvPr id="43" name="Graphic 42" descr="Building Brick Wall outline">
                <a:extLst>
                  <a:ext uri="{FF2B5EF4-FFF2-40B4-BE49-F238E27FC236}">
                    <a16:creationId xmlns:a16="http://schemas.microsoft.com/office/drawing/2014/main" id="{25192C7C-B9C3-B107-3C5C-7E3BCD639B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3653617" y="2359383"/>
                <a:ext cx="654766" cy="654766"/>
              </a:xfrm>
              <a:prstGeom prst="rect">
                <a:avLst/>
              </a:prstGeom>
            </p:spPr>
          </p:pic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3C777409-B8CC-AC96-A622-6101C67324C1}"/>
                </a:ext>
              </a:extLst>
            </p:cNvPr>
            <p:cNvGrpSpPr/>
            <p:nvPr/>
          </p:nvGrpSpPr>
          <p:grpSpPr>
            <a:xfrm>
              <a:off x="5547000" y="2137766"/>
              <a:ext cx="1098000" cy="1098000"/>
              <a:chOff x="5547000" y="2137766"/>
              <a:chExt cx="1098000" cy="1098000"/>
            </a:xfrm>
          </p:grpSpPr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97A81DF0-BD3D-6D22-CFB6-6B2033875B9A}"/>
                  </a:ext>
                </a:extLst>
              </p:cNvPr>
              <p:cNvSpPr/>
              <p:nvPr/>
            </p:nvSpPr>
            <p:spPr>
              <a:xfrm>
                <a:off x="5547000" y="2137766"/>
                <a:ext cx="1098000" cy="1098000"/>
              </a:xfrm>
              <a:prstGeom prst="ellipse">
                <a:avLst/>
              </a:prstGeom>
            </p:spPr>
            <p:style>
              <a:ln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4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4">
                  <a:hueOff val="0"/>
                  <a:satOff val="0"/>
                  <a:lumOff val="0"/>
                  <a:alphaOff val="0"/>
                </a:schemeClr>
              </a:effectRef>
              <a:fontRef idx="minor"/>
            </p:style>
            <p:txBody>
              <a:bodyPr/>
              <a:lstStyle/>
              <a:p>
                <a:endParaRPr lang="en-US" sz="2000"/>
              </a:p>
            </p:txBody>
          </p:sp>
          <p:pic>
            <p:nvPicPr>
              <p:cNvPr id="46" name="Graphic 45" descr="Table with solid fill">
                <a:extLst>
                  <a:ext uri="{FF2B5EF4-FFF2-40B4-BE49-F238E27FC236}">
                    <a16:creationId xmlns:a16="http://schemas.microsoft.com/office/drawing/2014/main" id="{8A4290AD-27B0-6BEE-47F2-8AA4A49DD3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5761037" y="2359383"/>
                <a:ext cx="669925" cy="669925"/>
              </a:xfrm>
              <a:prstGeom prst="rect">
                <a:avLst/>
              </a:prstGeom>
            </p:spPr>
          </p:pic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50F1C3CD-1747-4CCE-6D24-1E868770260C}"/>
                </a:ext>
              </a:extLst>
            </p:cNvPr>
            <p:cNvGrpSpPr/>
            <p:nvPr/>
          </p:nvGrpSpPr>
          <p:grpSpPr>
            <a:xfrm>
              <a:off x="7662000" y="2137766"/>
              <a:ext cx="1098000" cy="1098000"/>
              <a:chOff x="7662000" y="2137766"/>
              <a:chExt cx="1098000" cy="1098000"/>
            </a:xfrm>
          </p:grpSpPr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F49C4309-51DC-F0DC-1B8E-C3EEBE5EDD65}"/>
                  </a:ext>
                </a:extLst>
              </p:cNvPr>
              <p:cNvSpPr/>
              <p:nvPr/>
            </p:nvSpPr>
            <p:spPr>
              <a:xfrm>
                <a:off x="7662000" y="2137766"/>
                <a:ext cx="1098000" cy="1098000"/>
              </a:xfrm>
              <a:prstGeom prst="ellipse">
                <a:avLst/>
              </a:prstGeom>
            </p:spPr>
            <p:style>
              <a:ln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5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5">
                  <a:hueOff val="0"/>
                  <a:satOff val="0"/>
                  <a:lumOff val="0"/>
                  <a:alphaOff val="0"/>
                </a:schemeClr>
              </a:effectRef>
              <a:fontRef idx="minor"/>
            </p:style>
            <p:txBody>
              <a:bodyPr/>
              <a:lstStyle/>
              <a:p>
                <a:endParaRPr lang="en-US" sz="2000"/>
              </a:p>
            </p:txBody>
          </p:sp>
          <p:pic>
            <p:nvPicPr>
              <p:cNvPr id="53" name="Graphic 52" descr="Bar chart with solid fill">
                <a:extLst>
                  <a:ext uri="{FF2B5EF4-FFF2-40B4-BE49-F238E27FC236}">
                    <a16:creationId xmlns:a16="http://schemas.microsoft.com/office/drawing/2014/main" id="{B06878F0-7DE4-ECD5-B0B0-BAA7A194FD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7864290" y="2303318"/>
                <a:ext cx="725990" cy="725990"/>
              </a:xfrm>
              <a:prstGeom prst="rect">
                <a:avLst/>
              </a:prstGeom>
            </p:spPr>
          </p:pic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75B3646D-6C9F-7DE1-CD27-C0CD82AE489C}"/>
                </a:ext>
              </a:extLst>
            </p:cNvPr>
            <p:cNvGrpSpPr/>
            <p:nvPr/>
          </p:nvGrpSpPr>
          <p:grpSpPr>
            <a:xfrm>
              <a:off x="9777000" y="2137766"/>
              <a:ext cx="1098000" cy="1098000"/>
              <a:chOff x="9777000" y="2137766"/>
              <a:chExt cx="1098000" cy="1098000"/>
            </a:xfrm>
          </p:grpSpPr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1466EEAE-126B-E91B-D416-E411B356701E}"/>
                  </a:ext>
                </a:extLst>
              </p:cNvPr>
              <p:cNvSpPr/>
              <p:nvPr/>
            </p:nvSpPr>
            <p:spPr>
              <a:xfrm>
                <a:off x="9777000" y="2137766"/>
                <a:ext cx="1098000" cy="1098000"/>
              </a:xfrm>
              <a:prstGeom prst="ellipse">
                <a:avLst/>
              </a:prstGeom>
            </p:spPr>
            <p:style>
              <a:ln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6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6">
                  <a:hueOff val="0"/>
                  <a:satOff val="0"/>
                  <a:lumOff val="0"/>
                  <a:alphaOff val="0"/>
                </a:schemeClr>
              </a:effectRef>
              <a:fontRef idx="minor"/>
            </p:style>
            <p:txBody>
              <a:bodyPr/>
              <a:lstStyle/>
              <a:p>
                <a:endParaRPr lang="en-US" sz="2000" dirty="0"/>
              </a:p>
            </p:txBody>
          </p:sp>
          <p:pic>
            <p:nvPicPr>
              <p:cNvPr id="62" name="Graphic 61" descr="Circular flowchart outline">
                <a:extLst>
                  <a:ext uri="{FF2B5EF4-FFF2-40B4-BE49-F238E27FC236}">
                    <a16:creationId xmlns:a16="http://schemas.microsoft.com/office/drawing/2014/main" id="{80F40AF3-FD81-FC7E-969E-7BE1565F77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9868800" y="2209113"/>
                <a:ext cx="914400" cy="914400"/>
              </a:xfrm>
              <a:prstGeom prst="rect">
                <a:avLst/>
              </a:prstGeom>
            </p:spPr>
          </p:pic>
        </p:grpSp>
      </p:grpSp>
      <p:pic>
        <p:nvPicPr>
          <p:cNvPr id="67" name="Picture 66">
            <a:extLst>
              <a:ext uri="{FF2B5EF4-FFF2-40B4-BE49-F238E27FC236}">
                <a16:creationId xmlns:a16="http://schemas.microsoft.com/office/drawing/2014/main" id="{4460A6E3-4056-CE2D-3D4D-50720C42197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849269" y="5581700"/>
            <a:ext cx="2346731" cy="812800"/>
          </a:xfrm>
          <a:prstGeom prst="rect">
            <a:avLst/>
          </a:prstGeom>
        </p:spPr>
      </p:pic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8F7D3707-40E6-598B-62EA-F431FD4AC7D1}"/>
              </a:ext>
            </a:extLst>
          </p:cNvPr>
          <p:cNvCxnSpPr/>
          <p:nvPr/>
        </p:nvCxnSpPr>
        <p:spPr>
          <a:xfrm>
            <a:off x="3981000" y="4292600"/>
            <a:ext cx="0" cy="334433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0AD35786-730D-B642-62E3-0BB3B081F941}"/>
              </a:ext>
            </a:extLst>
          </p:cNvPr>
          <p:cNvCxnSpPr/>
          <p:nvPr/>
        </p:nvCxnSpPr>
        <p:spPr>
          <a:xfrm>
            <a:off x="8204200" y="4883150"/>
            <a:ext cx="0" cy="334433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3B4926C1-3EF1-E677-818B-BB518F1D4D43}"/>
              </a:ext>
            </a:extLst>
          </p:cNvPr>
          <p:cNvCxnSpPr/>
          <p:nvPr/>
        </p:nvCxnSpPr>
        <p:spPr>
          <a:xfrm>
            <a:off x="10262500" y="4301066"/>
            <a:ext cx="0" cy="334433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FDFF583F-90B5-726F-E641-40D6171566B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87430" y="1632611"/>
            <a:ext cx="11184309" cy="4893959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2175108-323C-5FA6-0276-EF2D50F9254C}"/>
              </a:ext>
            </a:extLst>
          </p:cNvPr>
          <p:cNvSpPr/>
          <p:nvPr/>
        </p:nvSpPr>
        <p:spPr>
          <a:xfrm>
            <a:off x="3998325" y="1583978"/>
            <a:ext cx="3587850" cy="5016744"/>
          </a:xfrm>
          <a:prstGeom prst="rect">
            <a:avLst/>
          </a:prstGeom>
          <a:solidFill>
            <a:srgbClr val="90C226">
              <a:alpha val="1019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24687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7BF39F-13F1-AC17-1E9D-3FC985EA9F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0F5AC-27BE-51C0-F288-79BE2DB2D0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Scrape static HTMLs</a:t>
            </a:r>
            <a:endParaRPr lang="en-GB" dirty="0"/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4690481A-D4D4-5C10-A0AB-F81F815478BE}"/>
              </a:ext>
            </a:extLst>
          </p:cNvPr>
          <p:cNvCxnSpPr/>
          <p:nvPr/>
        </p:nvCxnSpPr>
        <p:spPr>
          <a:xfrm>
            <a:off x="3981000" y="4292600"/>
            <a:ext cx="0" cy="334433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6ED91A67-DA2B-CEBB-4A6C-FB46F7EB9354}"/>
              </a:ext>
            </a:extLst>
          </p:cNvPr>
          <p:cNvCxnSpPr/>
          <p:nvPr/>
        </p:nvCxnSpPr>
        <p:spPr>
          <a:xfrm>
            <a:off x="8204200" y="4883150"/>
            <a:ext cx="0" cy="334433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7C24136C-C9A1-CF9D-A6C9-462D3D618CDF}"/>
              </a:ext>
            </a:extLst>
          </p:cNvPr>
          <p:cNvCxnSpPr/>
          <p:nvPr/>
        </p:nvCxnSpPr>
        <p:spPr>
          <a:xfrm>
            <a:off x="10262500" y="4301066"/>
            <a:ext cx="0" cy="334433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304C530-A441-98DF-563E-210B9B011BA5}"/>
              </a:ext>
            </a:extLst>
          </p:cNvPr>
          <p:cNvGrpSpPr/>
          <p:nvPr/>
        </p:nvGrpSpPr>
        <p:grpSpPr>
          <a:xfrm>
            <a:off x="573964" y="1146881"/>
            <a:ext cx="11227236" cy="5279319"/>
            <a:chOff x="280063" y="1443341"/>
            <a:chExt cx="11227236" cy="5279319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5C225B9-45B9-C655-9CCD-6104785C6F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0063" y="2193791"/>
              <a:ext cx="7824643" cy="2914638"/>
            </a:xfrm>
            <a:prstGeom prst="rect">
              <a:avLst/>
            </a:prstGeom>
            <a:ln w="38100">
              <a:noFill/>
            </a:ln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E59DAFFB-839C-EF4F-B3EF-D054344C866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205714" y="1443341"/>
              <a:ext cx="3301585" cy="3669098"/>
            </a:xfrm>
            <a:prstGeom prst="rect">
              <a:avLst/>
            </a:prstGeom>
            <a:ln w="38100">
              <a:noFill/>
            </a:ln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05D64E4-87E4-9133-3F10-2DD57A50F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967091" y="5217583"/>
              <a:ext cx="8096460" cy="1505077"/>
            </a:xfrm>
            <a:prstGeom prst="rect">
              <a:avLst/>
            </a:prstGeom>
            <a:ln w="38100">
              <a:noFill/>
            </a:ln>
          </p:spPr>
        </p:pic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F31D268F-E48D-D8BE-906F-E68D81436B8E}"/>
              </a:ext>
            </a:extLst>
          </p:cNvPr>
          <p:cNvSpPr/>
          <p:nvPr/>
        </p:nvSpPr>
        <p:spPr>
          <a:xfrm>
            <a:off x="3492659" y="1970198"/>
            <a:ext cx="4863907" cy="2822521"/>
          </a:xfrm>
          <a:prstGeom prst="rect">
            <a:avLst/>
          </a:prstGeom>
          <a:solidFill>
            <a:srgbClr val="90C226">
              <a:alpha val="1019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792AE5A-A9C5-94D4-C4C6-3A0DB0A1E37A}"/>
              </a:ext>
            </a:extLst>
          </p:cNvPr>
          <p:cNvSpPr/>
          <p:nvPr/>
        </p:nvSpPr>
        <p:spPr>
          <a:xfrm rot="16200000">
            <a:off x="8318829" y="1382342"/>
            <a:ext cx="3669100" cy="3253303"/>
          </a:xfrm>
          <a:prstGeom prst="rect">
            <a:avLst/>
          </a:prstGeom>
          <a:solidFill>
            <a:srgbClr val="90C226">
              <a:alpha val="1019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AE0FDCB-A420-4C66-E7A8-4FB4C964695A}"/>
              </a:ext>
            </a:extLst>
          </p:cNvPr>
          <p:cNvSpPr/>
          <p:nvPr/>
        </p:nvSpPr>
        <p:spPr>
          <a:xfrm>
            <a:off x="8974798" y="4938951"/>
            <a:ext cx="1344733" cy="1439956"/>
          </a:xfrm>
          <a:prstGeom prst="rect">
            <a:avLst/>
          </a:prstGeom>
          <a:solidFill>
            <a:srgbClr val="90C226">
              <a:alpha val="1019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9667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25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2EF18C1-4A71-4526-F160-4F3B65D0C0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19" name="Group 9318">
            <a:extLst>
              <a:ext uri="{FF2B5EF4-FFF2-40B4-BE49-F238E27FC236}">
                <a16:creationId xmlns:a16="http://schemas.microsoft.com/office/drawing/2014/main" id="{1939E3AF-445C-90EC-654E-C336F6F98E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9320" name="Straight Connector 9319">
              <a:extLst>
                <a:ext uri="{FF2B5EF4-FFF2-40B4-BE49-F238E27FC236}">
                  <a16:creationId xmlns:a16="http://schemas.microsoft.com/office/drawing/2014/main" id="{76F55718-E5CC-2B4D-9160-5CF3D5C67B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21" name="Straight Connector 9320">
              <a:extLst>
                <a:ext uri="{FF2B5EF4-FFF2-40B4-BE49-F238E27FC236}">
                  <a16:creationId xmlns:a16="http://schemas.microsoft.com/office/drawing/2014/main" id="{D41B691C-2E38-7590-1C0F-428A891D80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322" name="Rectangle 23">
              <a:extLst>
                <a:ext uri="{FF2B5EF4-FFF2-40B4-BE49-F238E27FC236}">
                  <a16:creationId xmlns:a16="http://schemas.microsoft.com/office/drawing/2014/main" id="{D34F5431-CD9C-4A4C-305D-A74BBF6333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9323" name="Rectangle 25">
              <a:extLst>
                <a:ext uri="{FF2B5EF4-FFF2-40B4-BE49-F238E27FC236}">
                  <a16:creationId xmlns:a16="http://schemas.microsoft.com/office/drawing/2014/main" id="{42A3EDEB-7B29-E577-6186-F9171DA0B2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9324" name="Isosceles Triangle 9323">
              <a:extLst>
                <a:ext uri="{FF2B5EF4-FFF2-40B4-BE49-F238E27FC236}">
                  <a16:creationId xmlns:a16="http://schemas.microsoft.com/office/drawing/2014/main" id="{B7A2D0BD-C901-B28D-9146-B93B19C134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9325" name="Rectangle 27">
              <a:extLst>
                <a:ext uri="{FF2B5EF4-FFF2-40B4-BE49-F238E27FC236}">
                  <a16:creationId xmlns:a16="http://schemas.microsoft.com/office/drawing/2014/main" id="{2BD65C58-9D10-B0C0-31D5-8FAEE4A055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9326" name="Rectangle 28">
              <a:extLst>
                <a:ext uri="{FF2B5EF4-FFF2-40B4-BE49-F238E27FC236}">
                  <a16:creationId xmlns:a16="http://schemas.microsoft.com/office/drawing/2014/main" id="{4ADC1A96-92DC-C3A8-0AA7-FB368E2FD9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9327" name="Rectangle 29">
              <a:extLst>
                <a:ext uri="{FF2B5EF4-FFF2-40B4-BE49-F238E27FC236}">
                  <a16:creationId xmlns:a16="http://schemas.microsoft.com/office/drawing/2014/main" id="{086B152D-FD5E-372A-7FFC-8CF09083A8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9328" name="Isosceles Triangle 9327">
              <a:extLst>
                <a:ext uri="{FF2B5EF4-FFF2-40B4-BE49-F238E27FC236}">
                  <a16:creationId xmlns:a16="http://schemas.microsoft.com/office/drawing/2014/main" id="{D1413C10-BA08-381A-EC22-7ECE38A2CC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9329" name="Isosceles Triangle 9328">
              <a:extLst>
                <a:ext uri="{FF2B5EF4-FFF2-40B4-BE49-F238E27FC236}">
                  <a16:creationId xmlns:a16="http://schemas.microsoft.com/office/drawing/2014/main" id="{BD67F27F-6A73-63DF-6127-2994BD7F15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 useBgFill="1">
        <p:nvSpPr>
          <p:cNvPr id="9331" name="Rectangle 9330">
            <a:extLst>
              <a:ext uri="{FF2B5EF4-FFF2-40B4-BE49-F238E27FC236}">
                <a16:creationId xmlns:a16="http://schemas.microsoft.com/office/drawing/2014/main" id="{BB779C59-7CB1-8FBA-B124-D598756694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81ED60-C814-45FA-86F2-CF209F6141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3" y="609600"/>
            <a:ext cx="10197494" cy="109945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Looping</a:t>
            </a:r>
          </a:p>
        </p:txBody>
      </p:sp>
      <p:sp>
        <p:nvSpPr>
          <p:cNvPr id="9333" name="Isosceles Triangle 9332">
            <a:extLst>
              <a:ext uri="{FF2B5EF4-FFF2-40B4-BE49-F238E27FC236}">
                <a16:creationId xmlns:a16="http://schemas.microsoft.com/office/drawing/2014/main" id="{08313D6E-B6D5-0345-2E4B-45859ACF1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9335" name="Isosceles Triangle 9334">
            <a:extLst>
              <a:ext uri="{FF2B5EF4-FFF2-40B4-BE49-F238E27FC236}">
                <a16:creationId xmlns:a16="http://schemas.microsoft.com/office/drawing/2014/main" id="{6B1166CE-4DDF-342B-7A83-DA5A229B95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5DE0240-D780-A0A6-0AAA-9A4FFB6851A2}"/>
              </a:ext>
            </a:extLst>
          </p:cNvPr>
          <p:cNvGrpSpPr/>
          <p:nvPr/>
        </p:nvGrpSpPr>
        <p:grpSpPr>
          <a:xfrm>
            <a:off x="7070471" y="1717524"/>
            <a:ext cx="4295629" cy="4093482"/>
            <a:chOff x="2667000" y="0"/>
            <a:chExt cx="6858000" cy="6858000"/>
          </a:xfrm>
        </p:grpSpPr>
        <p:pic>
          <p:nvPicPr>
            <p:cNvPr id="9218" name="Picture 2">
              <a:extLst>
                <a:ext uri="{FF2B5EF4-FFF2-40B4-BE49-F238E27FC236}">
                  <a16:creationId xmlns:a16="http://schemas.microsoft.com/office/drawing/2014/main" id="{4133160B-F433-B45F-ACC8-CB47B186F8E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67000" y="0"/>
              <a:ext cx="6858000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F16F70C0-18FF-6E04-8ACE-35E82038052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5425" b="99410" l="1203" r="99656">
                          <a14:foregroundMark x1="32302" y1="75236" x2="42955" y2="82429"/>
                          <a14:foregroundMark x1="42955" y1="82429" x2="57560" y2="86085"/>
                          <a14:foregroundMark x1="57560" y1="86085" x2="71993" y2="83019"/>
                          <a14:foregroundMark x1="71993" y1="83019" x2="76804" y2="75000"/>
                          <a14:foregroundMark x1="32818" y1="9434" x2="62887" y2="5896"/>
                          <a14:foregroundMark x1="62887" y1="5896" x2="69759" y2="9906"/>
                          <a14:foregroundMark x1="73711" y1="76533" x2="91753" y2="75000"/>
                          <a14:foregroundMark x1="91753" y1="75000" x2="99656" y2="82311"/>
                          <a14:foregroundMark x1="99656" y1="82311" x2="1203" y2="82311"/>
                          <a14:foregroundMark x1="1203" y1="82311" x2="12027" y2="77358"/>
                          <a14:foregroundMark x1="12027" y1="77358" x2="24742" y2="75000"/>
                          <a14:foregroundMark x1="24742" y1="75000" x2="30241" y2="75590"/>
                          <a14:foregroundMark x1="172" y1="83962" x2="6014" y2="98939"/>
                          <a14:foregroundMark x1="6014" y1="98939" x2="20790" y2="97524"/>
                          <a14:foregroundMark x1="20790" y1="97524" x2="39347" y2="98349"/>
                          <a14:foregroundMark x1="39347" y1="98349" x2="94502" y2="95519"/>
                          <a14:foregroundMark x1="94502" y1="95519" x2="91753" y2="86557"/>
                          <a14:foregroundMark x1="91753" y1="86557" x2="94674" y2="77830"/>
                          <a14:foregroundMark x1="94674" y1="77830" x2="71306" y2="90330"/>
                          <a14:foregroundMark x1="71306" y1="90330" x2="40722" y2="91863"/>
                          <a14:foregroundMark x1="40722" y1="91863" x2="12371" y2="84198"/>
                          <a14:foregroundMark x1="12371" y1="84198" x2="2921" y2="84198"/>
                          <a14:foregroundMark x1="9107" y1="85142" x2="26117" y2="87028"/>
                          <a14:foregroundMark x1="26117" y1="87028" x2="90722" y2="76297"/>
                          <a14:foregroundMark x1="90722" y1="76297" x2="98110" y2="84198"/>
                          <a14:foregroundMark x1="98110" y1="84198" x2="99141" y2="93278"/>
                          <a14:foregroundMark x1="99141" y1="93278" x2="82990" y2="99882"/>
                          <a14:foregroundMark x1="82990" y1="99882" x2="59278" y2="99057"/>
                          <a14:foregroundMark x1="59278" y1="99057" x2="1375" y2="85377"/>
                          <a14:foregroundMark x1="1375" y1="85377" x2="5498" y2="85731"/>
                          <a14:foregroundMark x1="8419" y1="98585" x2="7732" y2="85613"/>
                          <a14:foregroundMark x1="7732" y1="85613" x2="18385" y2="76887"/>
                          <a14:foregroundMark x1="18385" y1="76887" x2="76117" y2="72642"/>
                          <a14:foregroundMark x1="76117" y1="72642" x2="90206" y2="73703"/>
                          <a14:foregroundMark x1="90206" y1="73703" x2="99485" y2="83726"/>
                          <a14:foregroundMark x1="99485" y1="83726" x2="99313" y2="95755"/>
                          <a14:foregroundMark x1="99313" y1="95755" x2="3093" y2="99528"/>
                          <a14:foregroundMark x1="3093" y1="99528" x2="3608" y2="99057"/>
                          <a14:foregroundMark x1="86598" y1="75236" x2="99656" y2="7606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536267" y="2405129"/>
              <a:ext cx="531368" cy="774227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378333C-6653-3241-B449-03D58058FB3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8212" b="99453" l="7078" r="99087">
                          <a14:foregroundMark x1="42466" y1="62226" x2="56393" y2="62226"/>
                          <a14:foregroundMark x1="69178" y1="75182" x2="86073" y2="69161"/>
                          <a14:foregroundMark x1="94767" y1="73872" x2="99543" y2="76460"/>
                          <a14:foregroundMark x1="86073" y1="69161" x2="90326" y2="71466"/>
                          <a14:foregroundMark x1="71005" y1="71350" x2="71005" y2="71350"/>
                          <a14:foregroundMark x1="457" y1="99270" x2="17352" y2="95073"/>
                          <a14:foregroundMark x1="17352" y1="95073" x2="29909" y2="83029"/>
                          <a14:foregroundMark x1="29909" y1="83029" x2="90868" y2="74453"/>
                          <a14:foregroundMark x1="90868" y1="74453" x2="99543" y2="88139"/>
                          <a14:foregroundMark x1="99543" y1="88139" x2="81735" y2="99635"/>
                          <a14:foregroundMark x1="81735" y1="99635" x2="7763" y2="99635"/>
                          <a14:foregroundMark x1="4795" y1="62774" x2="7991" y2="47810"/>
                          <a14:foregroundMark x1="14362" y1="36813" x2="23744" y2="20620"/>
                          <a14:foregroundMark x1="7991" y1="47810" x2="8607" y2="46748"/>
                          <a14:foregroundMark x1="23744" y1="20620" x2="35160" y2="10401"/>
                          <a14:foregroundMark x1="43433" y1="9410" x2="53425" y2="8212"/>
                          <a14:foregroundMark x1="40769" y1="9729" x2="43360" y2="9418"/>
                          <a14:foregroundMark x1="35160" y1="10401" x2="37245" y2="10151"/>
                          <a14:foregroundMark x1="53425" y1="8212" x2="58676" y2="9854"/>
                          <a14:foregroundMark x1="82420" y1="56022" x2="82420" y2="56022"/>
                          <a14:foregroundMark x1="7763" y1="48540" x2="10274" y2="46168"/>
                          <a14:foregroundMark x1="7078" y1="47628" x2="14612" y2="35401"/>
                          <a14:foregroundMark x1="14612" y1="35401" x2="9361" y2="46168"/>
                          <a14:backgroundMark x1="93607" y1="67336" x2="93607" y2="67336"/>
                          <a14:backgroundMark x1="93607" y1="65876" x2="97032" y2="72993"/>
                          <a14:backgroundMark x1="90984" y1="72015" x2="90639" y2="67883"/>
                          <a14:backgroundMark x1="89269" y1="67518" x2="95662" y2="73358"/>
                          <a14:backgroundMark x1="40183" y1="8942" x2="36073" y2="8577"/>
                          <a14:backgroundMark x1="44521" y1="6934" x2="44977" y2="6204"/>
                          <a14:backgroundMark x1="7154" y1="45513" x2="6849" y2="46350"/>
                          <a14:backgroundMark x1="12557" y1="30657" x2="11200" y2="34388"/>
                          <a14:backgroundMark x1="7763" y1="44708" x2="9132" y2="37774"/>
                          <a14:backgroundMark x1="90639" y1="49088" x2="94064" y2="45803"/>
                          <a14:backgroundMark x1="7534" y1="42518" x2="10959" y2="3394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375280" y="2218404"/>
              <a:ext cx="686854" cy="859352"/>
            </a:xfrm>
            <a:prstGeom prst="rect">
              <a:avLst/>
            </a:prstGeom>
          </p:spPr>
        </p:pic>
      </p:grp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DC60DF6-91F9-A834-E256-9E9AAE57AB78}"/>
              </a:ext>
            </a:extLst>
          </p:cNvPr>
          <p:cNvSpPr txBox="1">
            <a:spLocks/>
          </p:cNvSpPr>
          <p:nvPr/>
        </p:nvSpPr>
        <p:spPr>
          <a:xfrm>
            <a:off x="1272139" y="2072813"/>
            <a:ext cx="5608348" cy="388077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 3" charset="2"/>
              <a:buAutoNum type="arabicPeriod"/>
            </a:pPr>
            <a:r>
              <a:rPr lang="en-US" dirty="0" err="1"/>
              <a:t>Rselenium</a:t>
            </a:r>
            <a:r>
              <a:rPr lang="en-US" dirty="0"/>
              <a:t> looping: get all HTMLs </a:t>
            </a:r>
          </a:p>
          <a:p>
            <a:pPr lvl="1"/>
            <a:r>
              <a:rPr lang="en-US" dirty="0"/>
              <a:t>Fast and Function</a:t>
            </a:r>
          </a:p>
          <a:p>
            <a:pPr>
              <a:buFont typeface="Wingdings 3" charset="2"/>
              <a:buAutoNum type="arabicPeriod"/>
            </a:pPr>
            <a:r>
              <a:rPr lang="en-US" dirty="0"/>
              <a:t>Connect with airport search table</a:t>
            </a:r>
          </a:p>
          <a:p>
            <a:pPr>
              <a:buFont typeface="Wingdings 3" charset="2"/>
              <a:buAutoNum type="arabicPeriod"/>
            </a:pPr>
            <a:r>
              <a:rPr lang="en-US" dirty="0"/>
              <a:t>Table looping: scrape and process the information into tables</a:t>
            </a:r>
          </a:p>
          <a:p>
            <a:pPr lvl="1"/>
            <a:r>
              <a:rPr lang="en-US" dirty="0" err="1"/>
              <a:t>Motherfunction</a:t>
            </a:r>
            <a:endParaRPr lang="en-US" dirty="0"/>
          </a:p>
          <a:p>
            <a:pPr lvl="1"/>
            <a:r>
              <a:rPr lang="en-US" dirty="0"/>
              <a:t>One big dataset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800" dirty="0"/>
              <a:t>=&gt; For ALL 48 AIRPORTS</a:t>
            </a:r>
          </a:p>
          <a:p>
            <a:pPr marL="457200" lvl="1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31C4DDE-CF2A-BFB9-EACE-A425F66091C1}"/>
              </a:ext>
            </a:extLst>
          </p:cNvPr>
          <p:cNvGrpSpPr/>
          <p:nvPr/>
        </p:nvGrpSpPr>
        <p:grpSpPr>
          <a:xfrm>
            <a:off x="6947120" y="577473"/>
            <a:ext cx="4485613" cy="2270755"/>
            <a:chOff x="6985719" y="654974"/>
            <a:chExt cx="5100052" cy="2603659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8574ABD6-ACCC-9ABF-F979-EE74804FDF2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654529" y="808280"/>
              <a:ext cx="1402375" cy="2055157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B0EB548F-274D-B772-82E3-045280FFF76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701007" y="1196849"/>
              <a:ext cx="1518321" cy="1528116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0F96AE3F-434E-F1F3-488C-79A11A3A20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985719" y="1561455"/>
              <a:ext cx="1060478" cy="1697178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1BCF6878-0414-6440-1D27-16CD28BF5EE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956501" y="654974"/>
              <a:ext cx="1292859" cy="1887899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481D1945-772B-BD1B-7F5B-1655055D5CE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0422082" y="2211572"/>
              <a:ext cx="1663689" cy="908630"/>
            </a:xfrm>
            <a:prstGeom prst="rect">
              <a:avLst/>
            </a:prstGeom>
          </p:spPr>
        </p:pic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90E183DC-E504-025F-AAC5-DFE27DDAC62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422093" y="609600"/>
            <a:ext cx="3190325" cy="5776233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13778FF-9697-6B28-78B1-D68A84F98E6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831581" y="2000035"/>
            <a:ext cx="4371347" cy="2785333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800F2AD4-FF9F-1B25-A1C2-AEC6D893721C}"/>
              </a:ext>
            </a:extLst>
          </p:cNvPr>
          <p:cNvGrpSpPr/>
          <p:nvPr/>
        </p:nvGrpSpPr>
        <p:grpSpPr>
          <a:xfrm>
            <a:off x="6208850" y="4384354"/>
            <a:ext cx="5888428" cy="2123658"/>
            <a:chOff x="6208850" y="4384354"/>
            <a:chExt cx="5888428" cy="2123658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1C5F36CE-75C2-49D4-B454-14587BBC1E6D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6208850" y="4556973"/>
              <a:ext cx="1627397" cy="1286779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9797D1EC-BCB4-F0A3-F93E-7FD820D68D07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7235283" y="5263763"/>
              <a:ext cx="2460687" cy="919167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4AC3E5AE-167F-9BFD-A6EE-124B183EA9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9026367" y="5097080"/>
              <a:ext cx="1882865" cy="1410932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28E2D80A-4CD9-AE50-AEBE-99CCD256D56F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10121440" y="4384354"/>
              <a:ext cx="1975838" cy="1203349"/>
            </a:xfrm>
            <a:prstGeom prst="rect">
              <a:avLst/>
            </a:prstGeom>
          </p:spPr>
        </p:pic>
      </p:grpSp>
      <p:pic>
        <p:nvPicPr>
          <p:cNvPr id="34" name="Picture 33">
            <a:extLst>
              <a:ext uri="{FF2B5EF4-FFF2-40B4-BE49-F238E27FC236}">
                <a16:creationId xmlns:a16="http://schemas.microsoft.com/office/drawing/2014/main" id="{11839FEC-C8EA-4BF3-E1C2-D282AB61B85B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429453" y="2166186"/>
            <a:ext cx="3126914" cy="2526514"/>
          </a:xfrm>
          <a:prstGeom prst="rect">
            <a:avLst/>
          </a:pr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82552C9A-037B-F5F2-2F8D-9ACF48E2EE5A}"/>
              </a:ext>
            </a:extLst>
          </p:cNvPr>
          <p:cNvGrpSpPr/>
          <p:nvPr/>
        </p:nvGrpSpPr>
        <p:grpSpPr>
          <a:xfrm>
            <a:off x="5744081" y="1803140"/>
            <a:ext cx="1932132" cy="1440493"/>
            <a:chOff x="5689668" y="2549236"/>
            <a:chExt cx="2486873" cy="1763083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67F2D50C-B1CC-B4E2-C36A-3C028F1F31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6015117" y="2549236"/>
              <a:ext cx="1392087" cy="1549143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B8F9306E-1457-EE51-3F33-B0A020352D02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rcRect r="26750"/>
            <a:stretch/>
          </p:blipFill>
          <p:spPr>
            <a:xfrm>
              <a:off x="5689668" y="3929652"/>
              <a:ext cx="2486873" cy="382667"/>
            </a:xfrm>
            <a:prstGeom prst="rect">
              <a:avLst/>
            </a:prstGeom>
          </p:spPr>
        </p:pic>
      </p:grpSp>
      <p:pic>
        <p:nvPicPr>
          <p:cNvPr id="38" name="Picture 37">
            <a:extLst>
              <a:ext uri="{FF2B5EF4-FFF2-40B4-BE49-F238E27FC236}">
                <a16:creationId xmlns:a16="http://schemas.microsoft.com/office/drawing/2014/main" id="{A9126E12-BE5B-501D-5A19-DB8A1EAF9FAE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8023185" y="1046994"/>
            <a:ext cx="2693646" cy="4815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904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5" dur="250" fill="hold"/>
                                        <p:tgtEl>
                                          <p:spTgt spid="27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36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3.7037E-6 L 0.00013 -0.28819 " pathEditMode="relative" rAng="0" ptsTypes="AA">
                                      <p:cBhvr>
                                        <p:cTn id="37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44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25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5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1" dur="250" fill="hold"/>
                                        <p:tgtEl>
                                          <p:spTgt spid="28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52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53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25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25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5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25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25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25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4" dur="250" fill="hold"/>
                                        <p:tgtEl>
                                          <p:spTgt spid="34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8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86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25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250" fill="hold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25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5" dur="250" fill="hold"/>
                                        <p:tgtEl>
                                          <p:spTgt spid="38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96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956 -0.00115 L -0.24076 0.10625 L -0.24076 0.10625 " pathEditMode="relative" ptsTypes="AAA">
                                      <p:cBhvr>
                                        <p:cTn id="97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1847</TotalTime>
  <Words>533</Words>
  <Application>Microsoft Macintosh PowerPoint</Application>
  <PresentationFormat>Widescreen</PresentationFormat>
  <Paragraphs>108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Aptos</vt:lpstr>
      <vt:lpstr>Arial</vt:lpstr>
      <vt:lpstr>Trebuchet MS</vt:lpstr>
      <vt:lpstr>Wingdings 3</vt:lpstr>
      <vt:lpstr>Facet</vt:lpstr>
      <vt:lpstr>Harvesting Spanish Airport information</vt:lpstr>
      <vt:lpstr>The goal – harvest some planes (data)!</vt:lpstr>
      <vt:lpstr>Rselenium to prepare the page</vt:lpstr>
      <vt:lpstr>... Easier to see</vt:lpstr>
      <vt:lpstr>PowerPoint Presentation</vt:lpstr>
      <vt:lpstr>Scrape static HTMLs</vt:lpstr>
      <vt:lpstr>Scrape static HTMLs</vt:lpstr>
      <vt:lpstr>Scrape static HTMLs</vt:lpstr>
      <vt:lpstr>Looping</vt:lpstr>
      <vt:lpstr>Final output Complete table with each airport’s upcoming information. </vt:lpstr>
      <vt:lpstr>Late challenges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Bradley McKenzie</dc:creator>
  <cp:lastModifiedBy>Bradley McKenzie</cp:lastModifiedBy>
  <cp:revision>12</cp:revision>
  <dcterms:created xsi:type="dcterms:W3CDTF">2025-03-24T14:36:29Z</dcterms:created>
  <dcterms:modified xsi:type="dcterms:W3CDTF">2025-03-27T13:18:09Z</dcterms:modified>
</cp:coreProperties>
</file>